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35"/>
  </p:notesMasterIdLst>
  <p:sldIdLst>
    <p:sldId id="256" r:id="rId2"/>
    <p:sldId id="287" r:id="rId3"/>
    <p:sldId id="283" r:id="rId4"/>
    <p:sldId id="284" r:id="rId5"/>
    <p:sldId id="285" r:id="rId6"/>
    <p:sldId id="286" r:id="rId7"/>
    <p:sldId id="275" r:id="rId8"/>
    <p:sldId id="276" r:id="rId9"/>
    <p:sldId id="257" r:id="rId10"/>
    <p:sldId id="258" r:id="rId11"/>
    <p:sldId id="281" r:id="rId12"/>
    <p:sldId id="289" r:id="rId13"/>
    <p:sldId id="261" r:id="rId14"/>
    <p:sldId id="263" r:id="rId15"/>
    <p:sldId id="260" r:id="rId16"/>
    <p:sldId id="262" r:id="rId17"/>
    <p:sldId id="295" r:id="rId18"/>
    <p:sldId id="267" r:id="rId19"/>
    <p:sldId id="269" r:id="rId20"/>
    <p:sldId id="278" r:id="rId21"/>
    <p:sldId id="266" r:id="rId22"/>
    <p:sldId id="282" r:id="rId23"/>
    <p:sldId id="288" r:id="rId24"/>
    <p:sldId id="272" r:id="rId25"/>
    <p:sldId id="280" r:id="rId26"/>
    <p:sldId id="297" r:id="rId27"/>
    <p:sldId id="290" r:id="rId28"/>
    <p:sldId id="291" r:id="rId29"/>
    <p:sldId id="292" r:id="rId30"/>
    <p:sldId id="293" r:id="rId31"/>
    <p:sldId id="294" r:id="rId32"/>
    <p:sldId id="298" r:id="rId33"/>
    <p:sldId id="29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22"/>
    <p:restoredTop sz="64025"/>
  </p:normalViewPr>
  <p:slideViewPr>
    <p:cSldViewPr snapToGrid="0" snapToObjects="1">
      <p:cViewPr varScale="1">
        <p:scale>
          <a:sx n="102" d="100"/>
          <a:sy n="102" d="100"/>
        </p:scale>
        <p:origin x="752" y="168"/>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6" d="100"/>
          <a:sy n="86" d="100"/>
        </p:scale>
        <p:origin x="3624"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D47AD-E09A-4D98-A6CF-9EACA906FB25}" type="datetimeFigureOut">
              <a:rPr lang="en-US" smtClean="0"/>
              <a:t>6/18/19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5988FF-2375-4751-B53C-2CDE4AE496E8}" type="slidenum">
              <a:rPr lang="en-US" smtClean="0"/>
              <a:t>‹#›</a:t>
            </a:fld>
            <a:endParaRPr lang="en-US"/>
          </a:p>
        </p:txBody>
      </p:sp>
    </p:spTree>
    <p:extLst>
      <p:ext uri="{BB962C8B-B14F-4D97-AF65-F5344CB8AC3E}">
        <p14:creationId xmlns:p14="http://schemas.microsoft.com/office/powerpoint/2010/main" val="611084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ffordablecolleges.com/rankings/affordable-online-bachelors-nutrition-science-degrees/"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topmastersinhealthcare.com/best/online-masters-in-nutrition/" TargetMode="External"/><Relationship Id="rId4" Type="http://schemas.openxmlformats.org/officeDocument/2006/relationships/hyperlink" Target="https://today.emich.edu/story/news/10464"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Information session will provide you with a brief overview of our program.</a:t>
            </a:r>
          </a:p>
          <a:p>
            <a:r>
              <a:rPr lang="en-US" dirty="0"/>
              <a:t>If the information presented provides you with an appetite for more knowledge</a:t>
            </a:r>
            <a:r>
              <a:rPr lang="en-US" baseline="0" dirty="0"/>
              <a:t> about the dietetics program at Eastern, you will want to read the Dietetics Information Packet, which is found on our EMU Dietetics Catalog Homepage.  To be honest, you’ll need to </a:t>
            </a:r>
            <a:r>
              <a:rPr lang="en-US" b="1" baseline="0" dirty="0"/>
              <a:t>read it multiple times </a:t>
            </a:r>
            <a:r>
              <a:rPr lang="en-US" baseline="0" dirty="0"/>
              <a:t>in order to really comprehend all that’s described.  </a:t>
            </a:r>
          </a:p>
          <a:p>
            <a:r>
              <a:rPr lang="en-US" baseline="0" dirty="0"/>
              <a:t>Then, read through the other pertinent documents that are listed under “Important Documents” ~ especially if you are applying to the online program.  After that, compile a list of your remaining questions.  These PowerPoint slides and notes will provide you with a brief overview of the Eastern MI University Coordinated Dietetics Program.</a:t>
            </a:r>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1</a:t>
            </a:fld>
            <a:endParaRPr lang="en-US"/>
          </a:p>
        </p:txBody>
      </p:sp>
    </p:spTree>
    <p:extLst>
      <p:ext uri="{BB962C8B-B14F-4D97-AF65-F5344CB8AC3E}">
        <p14:creationId xmlns:p14="http://schemas.microsoft.com/office/powerpoint/2010/main" val="673034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5988FF-2375-4751-B53C-2CDE4AE496E8}" type="slidenum">
              <a:rPr lang="en-US" smtClean="0"/>
              <a:t>2</a:t>
            </a:fld>
            <a:endParaRPr lang="en-US"/>
          </a:p>
        </p:txBody>
      </p:sp>
    </p:spTree>
    <p:extLst>
      <p:ext uri="{BB962C8B-B14F-4D97-AF65-F5344CB8AC3E}">
        <p14:creationId xmlns:p14="http://schemas.microsoft.com/office/powerpoint/2010/main" val="3220021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Coordinated Programs in Dietetics (CP) at Eastern Michigan University (EMU) have an established history of success and innovation.  The EMU CP first sought accreditation as a Coordinated Undergraduate Program in General Dietetics from the American Dietetic Association in 1974.  The CP has undergone many changes in the since its inception, including the selection of a Business Entrepreneur (BE) concentration, and the addition of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distance-online delivery as</a:t>
            </a:r>
            <a:r>
              <a:rPr lang="en-US" sz="1200" kern="1200" baseline="0" dirty="0">
                <a:solidFill>
                  <a:schemeClr val="tx1"/>
                </a:solidFill>
                <a:effectLst/>
                <a:latin typeface="+mn-lt"/>
                <a:ea typeface="+mn-ea"/>
                <a:cs typeface="+mn-cs"/>
              </a:rPr>
              <a:t> well as</a:t>
            </a:r>
            <a:r>
              <a:rPr lang="en-US" sz="1200" kern="1200" dirty="0">
                <a:solidFill>
                  <a:schemeClr val="tx1"/>
                </a:solidFill>
                <a:effectLst/>
                <a:latin typeface="+mn-lt"/>
                <a:ea typeface="+mn-ea"/>
                <a:cs typeface="+mn-cs"/>
              </a:rPr>
              <a:t> the MS-level program.  In fact, EMU was the first CP in the country to offer a fully distance-online program. </a:t>
            </a:r>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3</a:t>
            </a:fld>
            <a:endParaRPr lang="en-US"/>
          </a:p>
        </p:txBody>
      </p:sp>
    </p:spTree>
    <p:extLst>
      <p:ext uri="{BB962C8B-B14F-4D97-AF65-F5344CB8AC3E}">
        <p14:creationId xmlns:p14="http://schemas.microsoft.com/office/powerpoint/2010/main" val="3488159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2018,</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EMU Dietetics Program was ranked</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as #4 in the nation in a review of schools across the nation </a:t>
            </a:r>
            <a:r>
              <a:rPr lang="en-US" sz="1200" kern="1200" dirty="0">
                <a:solidFill>
                  <a:schemeClr val="tx1"/>
                </a:solidFill>
                <a:effectLst/>
                <a:latin typeface="+mn-lt"/>
                <a:ea typeface="+mn-ea"/>
                <a:cs typeface="+mn-cs"/>
                <a:hlinkClick r:id="rId3"/>
              </a:rPr>
              <a:t>https://www.affordablecolleges.com/rankings/affordable-online-bachelors-nutrition-science-degrees/</a:t>
            </a:r>
            <a:r>
              <a:rPr lang="en-US" sz="1200" kern="1200" dirty="0">
                <a:solidFill>
                  <a:schemeClr val="tx1"/>
                </a:solidFill>
                <a:effectLst/>
                <a:latin typeface="+mn-lt"/>
                <a:ea typeface="+mn-ea"/>
                <a:cs typeface="+mn-cs"/>
              </a:rPr>
              <a:t>, which cited our program’s quality and affordability (</a:t>
            </a:r>
            <a:r>
              <a:rPr lang="en-US" sz="1200" kern="1200" dirty="0">
                <a:solidFill>
                  <a:schemeClr val="tx1"/>
                </a:solidFill>
                <a:effectLst/>
                <a:latin typeface="+mn-lt"/>
                <a:ea typeface="+mn-ea"/>
                <a:cs typeface="+mn-cs"/>
                <a:hlinkClick r:id="rId4"/>
              </a:rPr>
              <a:t>https://today.emich.edu/story/news/10464</a:t>
            </a:r>
            <a:r>
              <a:rPr lang="en-US" sz="1200" kern="1200" dirty="0">
                <a:solidFill>
                  <a:schemeClr val="tx1"/>
                </a:solidFill>
                <a:effectLst/>
                <a:latin typeface="+mn-lt"/>
                <a:ea typeface="+mn-ea"/>
                <a:cs typeface="+mn-cs"/>
              </a:rPr>
              <a:t>).  Also in 2017, the online EMU Master of Science in Dietetics and Human Nutrition was ranked as #1 among online Master’s in Nutrition programs </a:t>
            </a:r>
            <a:r>
              <a:rPr lang="en-US" sz="1200" kern="1200" dirty="0">
                <a:solidFill>
                  <a:schemeClr val="tx1"/>
                </a:solidFill>
                <a:effectLst/>
                <a:latin typeface="+mn-lt"/>
                <a:ea typeface="+mn-ea"/>
                <a:cs typeface="+mn-cs"/>
                <a:hlinkClick r:id="rId5"/>
              </a:rPr>
              <a:t>https://www.topmastersinhealthcare.com/best/online-masters-in-nutrition/</a:t>
            </a:r>
            <a:r>
              <a:rPr lang="en-US" sz="1200" kern="1200" dirty="0">
                <a:solidFill>
                  <a:schemeClr val="tx1"/>
                </a:solidFill>
                <a:effectLst/>
                <a:latin typeface="+mn-lt"/>
                <a:ea typeface="+mn-ea"/>
                <a:cs typeface="+mn-cs"/>
              </a:rPr>
              <a:t>, citing the program’s ability to provide masters students with support toward individual student interests.  The pass rate on the RDN examination is high for our graduates and the number of graduates employed shortly after completion of our program is notable as well.</a:t>
            </a:r>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4</a:t>
            </a:fld>
            <a:endParaRPr lang="en-US"/>
          </a:p>
        </p:txBody>
      </p:sp>
    </p:spTree>
    <p:extLst>
      <p:ext uri="{BB962C8B-B14F-4D97-AF65-F5344CB8AC3E}">
        <p14:creationId xmlns:p14="http://schemas.microsoft.com/office/powerpoint/2010/main" val="1731251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of our strengths is our experienced faculty and lecturers.   These educators remain devoted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the Program and derive satisfaction from investing in future practitioners.  Additionally, the ability to deliver the curriculum at both the undergraduate and graduate levels as well as both on-campus and distance-online is a strong point of the program.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methods used to teach the curriculum vary based on the delivery method of the course and the faculty member’s preferred approach.  Many faculty use a variety of support tools such as audio files, video lectures, and webinars to enhance the learning of the distance-online cohort.  Appealing to the learning styles of the students is key, so faculty vary their approaches and use a myriad of techniques.  Faculty and staff on campus use problem-based learning, small group discussions, and research projects to enhance student learning.  </a:t>
            </a:r>
          </a:p>
          <a:p>
            <a:r>
              <a:rPr lang="en-US" sz="1200" kern="1200" dirty="0">
                <a:solidFill>
                  <a:schemeClr val="tx1"/>
                </a:solidFill>
                <a:effectLst/>
                <a:latin typeface="+mn-lt"/>
                <a:ea typeface="+mn-ea"/>
                <a:cs typeface="+mn-cs"/>
              </a:rPr>
              <a:t>Some students present their research at local, state, and national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conferences. Also, students have worked with faculty to publish in peer-reviewed journals.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Eagle Nutrition Services (ENS) provides on-campus CP students with entrepreneurial‐focused supervised practice while providing nutrition services to staff, faculty, students, and the community.  ENS offers nutrition counseling,</a:t>
            </a:r>
          </a:p>
          <a:p>
            <a:r>
              <a:rPr lang="en-US" sz="1200" kern="1200" dirty="0">
                <a:solidFill>
                  <a:schemeClr val="tx1"/>
                </a:solidFill>
                <a:effectLst/>
                <a:latin typeface="+mn-lt"/>
                <a:ea typeface="+mn-ea"/>
                <a:cs typeface="+mn-cs"/>
              </a:rPr>
              <a:t>analysis of three-day food records, dual-energy x-ray absorptiometry, bioelectrical impedance analysis, and outreach on campus and in the community.  The ENS Demonstration Kitchen was built in 2015 and offers students a state-of-the art space designed for culinary demonstrations and nutrition education.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Program co-Directors, faculty and staff of the Coordinated Programs in Dietetics and M.S. in Human Nutrition at Eastern Michigan University are proud of the Dietetics and Human Nutrition program history, the students and alumni, and the strong support the programs have garnered from accreditors and the university.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CP is housed within the EMU College of Health and Human Services (CHHS), which includes programs in numerous healthcare professions, and is dedicated to offering </a:t>
            </a:r>
            <a:r>
              <a:rPr lang="en-US" sz="1200" kern="1200" dirty="0" err="1">
                <a:solidFill>
                  <a:schemeClr val="tx1"/>
                </a:solidFill>
                <a:effectLst/>
                <a:latin typeface="+mn-lt"/>
                <a:ea typeface="+mn-ea"/>
                <a:cs typeface="+mn-cs"/>
              </a:rPr>
              <a:t>Interprofessional</a:t>
            </a:r>
            <a:r>
              <a:rPr lang="en-US" sz="1200" kern="1200" dirty="0">
                <a:solidFill>
                  <a:schemeClr val="tx1"/>
                </a:solidFill>
                <a:effectLst/>
                <a:latin typeface="+mn-lt"/>
                <a:ea typeface="+mn-ea"/>
                <a:cs typeface="+mn-cs"/>
              </a:rPr>
              <a:t> Education (IPE) opportunities to our students (https://</a:t>
            </a:r>
            <a:r>
              <a:rPr lang="en-US" sz="1200" kern="1200" dirty="0" err="1">
                <a:solidFill>
                  <a:schemeClr val="tx1"/>
                </a:solidFill>
                <a:effectLst/>
                <a:latin typeface="+mn-lt"/>
                <a:ea typeface="+mn-ea"/>
                <a:cs typeface="+mn-cs"/>
              </a:rPr>
              <a:t>www.emich.edu</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chhs</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ipe</a:t>
            </a:r>
            <a:r>
              <a:rPr lang="en-US" sz="1200" kern="1200" dirty="0">
                <a:solidFill>
                  <a:schemeClr val="tx1"/>
                </a:solidFill>
                <a:effectLst/>
                <a:latin typeface="+mn-lt"/>
                <a:ea typeface="+mn-ea"/>
                <a:cs typeface="+mn-cs"/>
              </a:rPr>
              <a:t>/).  Dietetics and Human Nutrition program students have participated in a variety of live and simulation IPE events, both on- and off- campus, involving Social Work, Physician Assistant, Orthotics and Prosthetics, Nursing, and Physician Assistant programs.</a:t>
            </a:r>
          </a:p>
          <a:p>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5</a:t>
            </a:fld>
            <a:endParaRPr lang="en-US"/>
          </a:p>
        </p:txBody>
      </p:sp>
    </p:spTree>
    <p:extLst>
      <p:ext uri="{BB962C8B-B14F-4D97-AF65-F5344CB8AC3E}">
        <p14:creationId xmlns:p14="http://schemas.microsoft.com/office/powerpoint/2010/main" val="2343039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5988FF-2375-4751-B53C-2CDE4AE496E8}" type="slidenum">
              <a:rPr lang="en-US" smtClean="0"/>
              <a:t>6</a:t>
            </a:fld>
            <a:endParaRPr lang="en-US"/>
          </a:p>
        </p:txBody>
      </p:sp>
    </p:spTree>
    <p:extLst>
      <p:ext uri="{BB962C8B-B14F-4D97-AF65-F5344CB8AC3E}">
        <p14:creationId xmlns:p14="http://schemas.microsoft.com/office/powerpoint/2010/main" val="3437348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coordinated program provides experience</a:t>
            </a:r>
            <a:r>
              <a:rPr lang="en-US" baseline="0" dirty="0"/>
              <a:t> hours for the dietetics student </a:t>
            </a:r>
            <a:r>
              <a:rPr lang="en-US" b="1" baseline="0" dirty="0"/>
              <a:t>concurrently</a:t>
            </a:r>
            <a:r>
              <a:rPr lang="en-US" baseline="0" dirty="0"/>
              <a:t> with experiences in the field. After graduation, therefore, an additional dietetics internship is not required. At EMU, this allows for students to have hands-on opportunities many days of the week, with lectures on Fridays for on-campus students (or with more flexibility for online students).  Basically, the dietetics student is involved in a pre-professional, registered dietitian-supervised program.  This screenshot outlines the difference between a coordinated program and a didactic program, followed by an internship.</a:t>
            </a:r>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7</a:t>
            </a:fld>
            <a:endParaRPr lang="en-US"/>
          </a:p>
        </p:txBody>
      </p:sp>
    </p:spTree>
    <p:extLst>
      <p:ext uri="{BB962C8B-B14F-4D97-AF65-F5344CB8AC3E}">
        <p14:creationId xmlns:p14="http://schemas.microsoft.com/office/powerpoint/2010/main" val="2932072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information</a:t>
            </a:r>
            <a:r>
              <a:rPr lang="en-US" baseline="0" dirty="0"/>
              <a:t> provides a snapshot of the typical MS program of study once a student is accepted into the EMU Dietetics Program and is found within the dietetics information packet, on our catalog webpage.  This and other screenshots will be easier to read when downloaded from the Dietetics Catalog webpage Information Packet.</a:t>
            </a:r>
          </a:p>
          <a:p>
            <a:endParaRPr lang="en-US" baseline="0" dirty="0"/>
          </a:p>
          <a:p>
            <a:r>
              <a:rPr lang="en-US" baseline="0" dirty="0"/>
              <a:t>Notice the courses with the word experience in the title ~ those are the courses within which you’ll work through the designated 1200 supervised practice hours of our coordinated program.</a:t>
            </a:r>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8</a:t>
            </a:fld>
            <a:endParaRPr lang="en-US"/>
          </a:p>
        </p:txBody>
      </p:sp>
    </p:spTree>
    <p:extLst>
      <p:ext uri="{BB962C8B-B14F-4D97-AF65-F5344CB8AC3E}">
        <p14:creationId xmlns:p14="http://schemas.microsoft.com/office/powerpoint/2010/main" val="2739675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students complete our program, we ask for feedback...our students emphasize they want us to give prospective students as much information up front as possible ~ including that it is impossible to hold a full time job when going through this 2-year CP</a:t>
            </a:r>
            <a:r>
              <a:rPr lang="en-US" baseline="0" dirty="0"/>
              <a:t> </a:t>
            </a:r>
            <a:r>
              <a:rPr lang="en-US" dirty="0"/>
              <a:t>program.</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See more</a:t>
            </a:r>
            <a:r>
              <a:rPr lang="en-US" baseline="0" dirty="0">
                <a:solidFill>
                  <a:srgbClr val="FF0000"/>
                </a:solidFill>
              </a:rPr>
              <a:t> information regarding this in the </a:t>
            </a:r>
            <a:r>
              <a:rPr lang="en-US" dirty="0">
                <a:solidFill>
                  <a:srgbClr val="FF0000"/>
                </a:solidFill>
              </a:rPr>
              <a:t>Dietetics Information Packet Full Time Status Page, found on our catalog webpage.  </a:t>
            </a:r>
          </a:p>
          <a:p>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9</a:t>
            </a:fld>
            <a:endParaRPr lang="en-US"/>
          </a:p>
        </p:txBody>
      </p:sp>
    </p:spTree>
    <p:extLst>
      <p:ext uri="{BB962C8B-B14F-4D97-AF65-F5344CB8AC3E}">
        <p14:creationId xmlns:p14="http://schemas.microsoft.com/office/powerpoint/2010/main" val="485951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this is a marathon, not a sprint!</a:t>
            </a:r>
            <a:r>
              <a:rPr lang="en-US" baseline="0" dirty="0"/>
              <a:t>  If you need prerequisite courses, completing our program will likely be a 3-4 year process. </a:t>
            </a:r>
            <a:r>
              <a:rPr lang="en-US" sz="1200" kern="1200" dirty="0">
                <a:solidFill>
                  <a:schemeClr val="tx1"/>
                </a:solidFill>
                <a:effectLst/>
                <a:latin typeface="+mn-lt"/>
                <a:ea typeface="+mn-ea"/>
                <a:cs typeface="+mn-cs"/>
              </a:rPr>
              <a:t>The annual January application due date determines when you may apply and start the dietetics  program</a:t>
            </a:r>
            <a:r>
              <a:rPr lang="en-US" sz="1200" kern="1200" baseline="0" dirty="0">
                <a:solidFill>
                  <a:schemeClr val="tx1"/>
                </a:solidFill>
                <a:effectLst/>
                <a:latin typeface="+mn-lt"/>
                <a:ea typeface="+mn-ea"/>
                <a:cs typeface="+mn-cs"/>
              </a:rPr>
              <a:t> ~ </a:t>
            </a:r>
            <a:r>
              <a:rPr lang="en-US" sz="1200" kern="1200" dirty="0">
                <a:solidFill>
                  <a:schemeClr val="tx1"/>
                </a:solidFill>
                <a:effectLst/>
                <a:latin typeface="+mn-lt"/>
                <a:ea typeface="+mn-ea"/>
                <a:cs typeface="+mn-cs"/>
              </a:rPr>
              <a:t> it’s dependent</a:t>
            </a:r>
            <a:r>
              <a:rPr lang="en-US" sz="1200" kern="1200" baseline="0" dirty="0">
                <a:solidFill>
                  <a:schemeClr val="tx1"/>
                </a:solidFill>
                <a:effectLst/>
                <a:latin typeface="+mn-lt"/>
                <a:ea typeface="+mn-ea"/>
                <a:cs typeface="+mn-cs"/>
              </a:rPr>
              <a:t> on having your prerequisites done, among other requirements.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If you successfully complete your prerequisites by</a:t>
            </a:r>
            <a:r>
              <a:rPr lang="en-US" sz="1200" kern="1200" baseline="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Fall  2020</a:t>
            </a:r>
            <a:r>
              <a:rPr lang="en-US" sz="1200" b="0" kern="1200" dirty="0">
                <a:solidFill>
                  <a:schemeClr val="tx1"/>
                </a:solidFill>
                <a:effectLst/>
                <a:latin typeface="+mn-lt"/>
                <a:ea typeface="+mn-ea"/>
                <a:cs typeface="+mn-cs"/>
              </a:rPr>
              <a:t>,</a:t>
            </a:r>
            <a:r>
              <a:rPr lang="en-US" sz="1200" b="0" kern="1200" baseline="0" dirty="0">
                <a:solidFill>
                  <a:schemeClr val="tx1"/>
                </a:solidFill>
                <a:effectLst/>
                <a:latin typeface="+mn-lt"/>
                <a:ea typeface="+mn-ea"/>
                <a:cs typeface="+mn-cs"/>
              </a:rPr>
              <a:t> you may apply to the program in </a:t>
            </a:r>
            <a:r>
              <a:rPr lang="en-US" sz="1200" b="1" kern="1200" dirty="0">
                <a:solidFill>
                  <a:schemeClr val="tx1"/>
                </a:solidFill>
                <a:effectLst/>
                <a:latin typeface="+mn-lt"/>
                <a:ea typeface="+mn-ea"/>
                <a:cs typeface="+mn-cs"/>
              </a:rPr>
              <a:t>Winter (November through January) 2021.</a:t>
            </a:r>
            <a:r>
              <a:rPr lang="en-US" sz="1200" b="0" kern="1200" baseline="0" dirty="0">
                <a:solidFill>
                  <a:schemeClr val="tx1"/>
                </a:solidFill>
                <a:effectLst/>
                <a:latin typeface="+mn-lt"/>
                <a:ea typeface="+mn-ea"/>
                <a:cs typeface="+mn-cs"/>
              </a:rPr>
              <a:t>  If you are accepted into the program, your first pre-program course will be in Summer 2021 (DTC 230), with the full-time dietetics program beginning in Fall 2021.</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Please</a:t>
            </a:r>
            <a:r>
              <a:rPr lang="en-US" sz="1200" kern="1200" baseline="0" dirty="0">
                <a:solidFill>
                  <a:schemeClr val="tx1"/>
                </a:solidFill>
                <a:effectLst/>
                <a:latin typeface="+mn-lt"/>
                <a:ea typeface="+mn-ea"/>
                <a:cs typeface="+mn-cs"/>
              </a:rPr>
              <a:t> also note that the current </a:t>
            </a:r>
            <a:r>
              <a:rPr lang="en-US" sz="1200" b="1" kern="1200" baseline="0" dirty="0">
                <a:solidFill>
                  <a:schemeClr val="tx1"/>
                </a:solidFill>
                <a:effectLst/>
                <a:latin typeface="+mn-lt"/>
                <a:ea typeface="+mn-ea"/>
                <a:cs typeface="+mn-cs"/>
              </a:rPr>
              <a:t>cumulative GPA </a:t>
            </a:r>
            <a:r>
              <a:rPr lang="en-US" sz="1200" kern="1200" baseline="0" dirty="0">
                <a:solidFill>
                  <a:schemeClr val="tx1"/>
                </a:solidFill>
                <a:effectLst/>
                <a:latin typeface="+mn-lt"/>
                <a:ea typeface="+mn-ea"/>
                <a:cs typeface="+mn-cs"/>
              </a:rPr>
              <a:t>required to apply to the dietetics program  is 2.75 or higher ~ the </a:t>
            </a:r>
            <a:r>
              <a:rPr lang="en-US" sz="1200" b="1" kern="1200" baseline="0" dirty="0">
                <a:solidFill>
                  <a:schemeClr val="tx1"/>
                </a:solidFill>
                <a:effectLst/>
                <a:latin typeface="+mn-lt"/>
                <a:ea typeface="+mn-ea"/>
                <a:cs typeface="+mn-cs"/>
              </a:rPr>
              <a:t>pre-application prerequisite GPA </a:t>
            </a:r>
            <a:r>
              <a:rPr lang="en-US" sz="1200" kern="1200" baseline="0" dirty="0">
                <a:solidFill>
                  <a:schemeClr val="tx1"/>
                </a:solidFill>
                <a:effectLst/>
                <a:latin typeface="+mn-lt"/>
                <a:ea typeface="+mn-ea"/>
                <a:cs typeface="+mn-cs"/>
              </a:rPr>
              <a:t>needs to be 3.0.</a:t>
            </a:r>
          </a:p>
          <a:p>
            <a:endParaRPr lang="en-US" sz="1200" kern="1200" baseline="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minimum prerequisite GPA (pre-application courses only) required for application is increasing from 2.75 to 3.0, starting with the January 2019 application. Exceptions will be made on a case by case basis for applicants advised prior to July 2018 regarding the previous 2.75 minimum prerequisite GPA requirement and who provide evidence of their inquiry/work towards EMU’s Dietetics Program prior to July 2018. </a:t>
            </a:r>
          </a:p>
          <a:p>
            <a:pPr lvl="0"/>
            <a:r>
              <a:rPr lang="en-US" sz="1200" kern="1200" dirty="0">
                <a:solidFill>
                  <a:schemeClr val="tx1"/>
                </a:solidFill>
                <a:effectLst/>
                <a:latin typeface="+mn-lt"/>
                <a:ea typeface="+mn-ea"/>
                <a:cs typeface="+mn-cs"/>
              </a:rPr>
              <a:t>If a student does not meet the 2.75 minimum overall/cumulative GPA requirement, they may retain eligibility by carrying a prerequisite GPA (pre-application courses only) of 3.5 or higher.</a:t>
            </a:r>
          </a:p>
          <a:p>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10</a:t>
            </a:fld>
            <a:endParaRPr lang="en-US"/>
          </a:p>
        </p:txBody>
      </p:sp>
    </p:spTree>
    <p:extLst>
      <p:ext uri="{BB962C8B-B14F-4D97-AF65-F5344CB8AC3E}">
        <p14:creationId xmlns:p14="http://schemas.microsoft.com/office/powerpoint/2010/main" val="3464742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prerequisites</a:t>
            </a:r>
            <a:r>
              <a:rPr lang="en-US" baseline="0" dirty="0"/>
              <a:t> are s</a:t>
            </a:r>
            <a:r>
              <a:rPr lang="en-US" dirty="0"/>
              <a:t>plit into 2 categories:</a:t>
            </a:r>
            <a:r>
              <a:rPr lang="en-US" baseline="0" dirty="0"/>
              <a:t>  b</a:t>
            </a:r>
            <a:r>
              <a:rPr lang="en-US" dirty="0"/>
              <a:t>efore and after the dietetics application.</a:t>
            </a:r>
          </a:p>
          <a:p>
            <a:r>
              <a:rPr lang="en-US" dirty="0"/>
              <a:t>You can discuss this during advising ~ this is an area where students have a lot of questions.  Many</a:t>
            </a:r>
            <a:r>
              <a:rPr lang="en-US" baseline="0" dirty="0"/>
              <a:t> of these </a:t>
            </a:r>
            <a:r>
              <a:rPr lang="en-US" dirty="0"/>
              <a:t>courses can be taken online or at a local college or at EMU ~ as long as pre-approved ~ see the Dietetics Information Packet (for some preapproved courses).  Address your questions at  </a:t>
            </a:r>
            <a:r>
              <a:rPr lang="en-US" baseline="0" dirty="0"/>
              <a:t>1:1 advising/phone advising sessions, after you apply and are accepted to EMU.</a:t>
            </a:r>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11</a:t>
            </a:fld>
            <a:endParaRPr lang="en-US"/>
          </a:p>
        </p:txBody>
      </p:sp>
    </p:spTree>
    <p:extLst>
      <p:ext uri="{BB962C8B-B14F-4D97-AF65-F5344CB8AC3E}">
        <p14:creationId xmlns:p14="http://schemas.microsoft.com/office/powerpoint/2010/main" val="3523210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you find the information packet and more...Make sure to read ALL the documents comprehensively.</a:t>
            </a:r>
          </a:p>
        </p:txBody>
      </p:sp>
      <p:sp>
        <p:nvSpPr>
          <p:cNvPr id="4" name="Slide Number Placeholder 3"/>
          <p:cNvSpPr>
            <a:spLocks noGrp="1"/>
          </p:cNvSpPr>
          <p:nvPr>
            <p:ph type="sldNum" sz="quarter" idx="10"/>
          </p:nvPr>
        </p:nvSpPr>
        <p:spPr/>
        <p:txBody>
          <a:bodyPr/>
          <a:lstStyle/>
          <a:p>
            <a:fld id="{0C5988FF-2375-4751-B53C-2CDE4AE496E8}" type="slidenum">
              <a:rPr lang="en-US" smtClean="0"/>
              <a:t>13</a:t>
            </a:fld>
            <a:endParaRPr lang="en-US"/>
          </a:p>
        </p:txBody>
      </p:sp>
    </p:spTree>
    <p:extLst>
      <p:ext uri="{BB962C8B-B14F-4D97-AF65-F5344CB8AC3E}">
        <p14:creationId xmlns:p14="http://schemas.microsoft.com/office/powerpoint/2010/main" val="1342080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MS version of the webpage where you can find the same information packet.</a:t>
            </a:r>
          </a:p>
        </p:txBody>
      </p:sp>
      <p:sp>
        <p:nvSpPr>
          <p:cNvPr id="4" name="Slide Number Placeholder 3"/>
          <p:cNvSpPr>
            <a:spLocks noGrp="1"/>
          </p:cNvSpPr>
          <p:nvPr>
            <p:ph type="sldNum" sz="quarter" idx="10"/>
          </p:nvPr>
        </p:nvSpPr>
        <p:spPr/>
        <p:txBody>
          <a:bodyPr/>
          <a:lstStyle/>
          <a:p>
            <a:fld id="{0C5988FF-2375-4751-B53C-2CDE4AE496E8}" type="slidenum">
              <a:rPr lang="en-US" smtClean="0"/>
              <a:t>14</a:t>
            </a:fld>
            <a:endParaRPr lang="en-US"/>
          </a:p>
        </p:txBody>
      </p:sp>
    </p:spTree>
    <p:extLst>
      <p:ext uri="{BB962C8B-B14F-4D97-AF65-F5344CB8AC3E}">
        <p14:creationId xmlns:p14="http://schemas.microsoft.com/office/powerpoint/2010/main" val="2864019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On-Campus students are provided with preceptors</a:t>
            </a:r>
            <a:r>
              <a:rPr lang="en-US" sz="1200" baseline="0" dirty="0"/>
              <a:t> for experiences</a:t>
            </a:r>
            <a:r>
              <a:rPr lang="en-US" sz="1200" dirty="0"/>
              <a:t> through</a:t>
            </a:r>
            <a:r>
              <a:rPr lang="en-US" sz="1200" baseline="0" dirty="0"/>
              <a:t> our program, </a:t>
            </a:r>
          </a:p>
          <a:p>
            <a:r>
              <a:rPr lang="en-US" sz="1200" baseline="0" dirty="0"/>
              <a:t>Because we place our campus students, online students are required to find preceptors their experiences outside of the campus area (outside the red line on the map)</a:t>
            </a:r>
          </a:p>
          <a:p>
            <a:r>
              <a:rPr lang="en-US" sz="1200" dirty="0"/>
              <a:t>Both  on-campus</a:t>
            </a:r>
            <a:r>
              <a:rPr lang="en-US" sz="1200" baseline="0" dirty="0"/>
              <a:t> and online students </a:t>
            </a:r>
            <a:r>
              <a:rPr lang="en-US" sz="1200" dirty="0"/>
              <a:t>require independent transportation</a:t>
            </a:r>
            <a:br>
              <a:rPr lang="en-US" dirty="0"/>
            </a:br>
            <a:r>
              <a:rPr lang="en-US" dirty="0"/>
              <a:t> to their experience sites.</a:t>
            </a:r>
          </a:p>
        </p:txBody>
      </p:sp>
      <p:sp>
        <p:nvSpPr>
          <p:cNvPr id="4" name="Slide Number Placeholder 3"/>
          <p:cNvSpPr>
            <a:spLocks noGrp="1"/>
          </p:cNvSpPr>
          <p:nvPr>
            <p:ph type="sldNum" sz="quarter" idx="10"/>
          </p:nvPr>
        </p:nvSpPr>
        <p:spPr/>
        <p:txBody>
          <a:bodyPr/>
          <a:lstStyle/>
          <a:p>
            <a:fld id="{0C5988FF-2375-4751-B53C-2CDE4AE496E8}" type="slidenum">
              <a:rPr lang="en-US" smtClean="0"/>
              <a:t>15</a:t>
            </a:fld>
            <a:endParaRPr lang="en-US"/>
          </a:p>
        </p:txBody>
      </p:sp>
    </p:spTree>
    <p:extLst>
      <p:ext uri="{BB962C8B-B14F-4D97-AF65-F5344CB8AC3E}">
        <p14:creationId xmlns:p14="http://schemas.microsoft.com/office/powerpoint/2010/main" val="2797320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a:t>
            </a:r>
            <a:r>
              <a:rPr lang="en-US" baseline="0" dirty="0"/>
              <a:t> information you’ll find is geared toward online students.</a:t>
            </a:r>
            <a:endParaRPr lang="en-US" dirty="0"/>
          </a:p>
          <a:p>
            <a:r>
              <a:rPr lang="en-US" dirty="0"/>
              <a:t>Online students will need to secure some of their preceptors prior to applying to</a:t>
            </a:r>
            <a:r>
              <a:rPr lang="en-US" baseline="0" dirty="0"/>
              <a:t> the program.  For detailed information, read the dietetics information packet and online application first ~ and contact Diane Reynolds(dreynol2@emich.edu) with additional questions.</a:t>
            </a:r>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16</a:t>
            </a:fld>
            <a:endParaRPr lang="en-US"/>
          </a:p>
        </p:txBody>
      </p:sp>
    </p:spTree>
    <p:extLst>
      <p:ext uri="{BB962C8B-B14F-4D97-AF65-F5344CB8AC3E}">
        <p14:creationId xmlns:p14="http://schemas.microsoft.com/office/powerpoint/2010/main" val="3033961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quick overview of the entire process</a:t>
            </a:r>
          </a:p>
        </p:txBody>
      </p:sp>
      <p:sp>
        <p:nvSpPr>
          <p:cNvPr id="4" name="Slide Number Placeholder 3"/>
          <p:cNvSpPr>
            <a:spLocks noGrp="1"/>
          </p:cNvSpPr>
          <p:nvPr>
            <p:ph type="sldNum" sz="quarter" idx="10"/>
          </p:nvPr>
        </p:nvSpPr>
        <p:spPr/>
        <p:txBody>
          <a:bodyPr/>
          <a:lstStyle/>
          <a:p>
            <a:fld id="{0C5988FF-2375-4751-B53C-2CDE4AE496E8}" type="slidenum">
              <a:rPr lang="en-US" smtClean="0"/>
              <a:t>18</a:t>
            </a:fld>
            <a:endParaRPr lang="en-US"/>
          </a:p>
        </p:txBody>
      </p:sp>
    </p:spTree>
    <p:extLst>
      <p:ext uri="{BB962C8B-B14F-4D97-AF65-F5344CB8AC3E}">
        <p14:creationId xmlns:p14="http://schemas.microsoft.com/office/powerpoint/2010/main" val="511341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t>
            </a:r>
            <a:r>
              <a:rPr lang="en-US" baseline="30000" dirty="0"/>
              <a:t>st</a:t>
            </a:r>
            <a:r>
              <a:rPr lang="en-US" dirty="0"/>
              <a:t>, you need to thoroughly</a:t>
            </a:r>
            <a:r>
              <a:rPr lang="en-US" baseline="0" dirty="0"/>
              <a:t> and comprehensively review all posted documents on the EMU Catalog website for dietetics.</a:t>
            </a:r>
            <a:endParaRPr lang="en-US" dirty="0"/>
          </a:p>
          <a:p>
            <a:r>
              <a:rPr lang="en-US" dirty="0"/>
              <a:t>This is the bottom</a:t>
            </a:r>
            <a:r>
              <a:rPr lang="en-US" baseline="0" dirty="0"/>
              <a:t> of the catalog webpage you were shown earlier.</a:t>
            </a:r>
          </a:p>
        </p:txBody>
      </p:sp>
      <p:sp>
        <p:nvSpPr>
          <p:cNvPr id="4" name="Slide Number Placeholder 3"/>
          <p:cNvSpPr>
            <a:spLocks noGrp="1"/>
          </p:cNvSpPr>
          <p:nvPr>
            <p:ph type="sldNum" sz="quarter" idx="10"/>
          </p:nvPr>
        </p:nvSpPr>
        <p:spPr/>
        <p:txBody>
          <a:bodyPr/>
          <a:lstStyle/>
          <a:p>
            <a:fld id="{0C5988FF-2375-4751-B53C-2CDE4AE496E8}" type="slidenum">
              <a:rPr lang="en-US" smtClean="0"/>
              <a:t>19</a:t>
            </a:fld>
            <a:endParaRPr lang="en-US"/>
          </a:p>
        </p:txBody>
      </p:sp>
    </p:spTree>
    <p:extLst>
      <p:ext uri="{BB962C8B-B14F-4D97-AF65-F5344CB8AC3E}">
        <p14:creationId xmlns:p14="http://schemas.microsoft.com/office/powerpoint/2010/main" val="406533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accent1"/>
                </a:solidFill>
              </a:rPr>
              <a:t>2</a:t>
            </a:r>
            <a:r>
              <a:rPr lang="en-US" b="1" baseline="30000" dirty="0">
                <a:solidFill>
                  <a:schemeClr val="accent1"/>
                </a:solidFill>
              </a:rPr>
              <a:t>nd</a:t>
            </a:r>
            <a:r>
              <a:rPr lang="en-US" b="1" dirty="0">
                <a:solidFill>
                  <a:schemeClr val="accent1"/>
                </a:solidFill>
              </a:rPr>
              <a:t> ~ Apply to EMU</a:t>
            </a:r>
            <a:endParaRPr lang="en-US" dirty="0"/>
          </a:p>
          <a:p>
            <a:pPr lvl="1"/>
            <a:r>
              <a:rPr lang="en-US" dirty="0">
                <a:solidFill>
                  <a:srgbClr val="94C600"/>
                </a:solidFill>
              </a:rPr>
              <a:t>As Bachelors of Science or 2</a:t>
            </a:r>
            <a:r>
              <a:rPr lang="en-US" baseline="30000" dirty="0">
                <a:solidFill>
                  <a:srgbClr val="94C600"/>
                </a:solidFill>
              </a:rPr>
              <a:t>nd</a:t>
            </a:r>
            <a:r>
              <a:rPr lang="en-US" dirty="0">
                <a:solidFill>
                  <a:srgbClr val="94C600"/>
                </a:solidFill>
              </a:rPr>
              <a:t> Bachelor’s </a:t>
            </a:r>
          </a:p>
          <a:p>
            <a:pPr lvl="1"/>
            <a:r>
              <a:rPr lang="en-US" dirty="0">
                <a:solidFill>
                  <a:srgbClr val="94C600"/>
                </a:solidFill>
              </a:rPr>
              <a:t>As Dietetic Intent Major AND provide your</a:t>
            </a:r>
          </a:p>
          <a:p>
            <a:pPr lvl="1"/>
            <a:r>
              <a:rPr lang="en-US" dirty="0">
                <a:solidFill>
                  <a:srgbClr val="94C600"/>
                </a:solidFill>
              </a:rPr>
              <a:t>official transcripts from all former colleges and universities </a:t>
            </a:r>
          </a:p>
          <a:p>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20</a:t>
            </a:fld>
            <a:endParaRPr lang="en-US"/>
          </a:p>
        </p:txBody>
      </p:sp>
    </p:spTree>
    <p:extLst>
      <p:ext uri="{BB962C8B-B14F-4D97-AF65-F5344CB8AC3E}">
        <p14:creationId xmlns:p14="http://schemas.microsoft.com/office/powerpoint/2010/main" val="3224563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94C600"/>
                </a:solidFill>
              </a:rPr>
              <a:t>Once admitted to EMU, </a:t>
            </a:r>
            <a:r>
              <a:rPr lang="en-US" sz="1200" kern="1200" dirty="0">
                <a:solidFill>
                  <a:schemeClr val="tx1"/>
                </a:solidFill>
                <a:effectLst/>
                <a:latin typeface="+mn-lt"/>
                <a:ea typeface="+mn-ea"/>
                <a:cs typeface="+mn-cs"/>
              </a:rPr>
              <a:t>CHHS Advising:  </a:t>
            </a:r>
            <a:r>
              <a:rPr lang="en-US" sz="1200" kern="1200" dirty="0" err="1">
                <a:solidFill>
                  <a:schemeClr val="tx1"/>
                </a:solidFill>
                <a:effectLst/>
                <a:latin typeface="+mn-lt"/>
                <a:ea typeface="+mn-ea"/>
                <a:cs typeface="+mn-cs"/>
              </a:rPr>
              <a:t>chhsadvising@emich.edu</a:t>
            </a:r>
            <a:r>
              <a:rPr lang="en-US" sz="1200" kern="1200" dirty="0">
                <a:solidFill>
                  <a:schemeClr val="tx1"/>
                </a:solidFill>
                <a:effectLst/>
                <a:latin typeface="+mn-lt"/>
                <a:ea typeface="+mn-ea"/>
                <a:cs typeface="+mn-cs"/>
              </a:rPr>
              <a:t> to have your transcript evaluated, and be provided a program of study. </a:t>
            </a:r>
            <a:r>
              <a:rPr lang="en-US" dirty="0">
                <a:effectLst/>
              </a:rPr>
              <a:t> </a:t>
            </a:r>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21</a:t>
            </a:fld>
            <a:endParaRPr lang="en-US"/>
          </a:p>
        </p:txBody>
      </p:sp>
    </p:spTree>
    <p:extLst>
      <p:ext uri="{BB962C8B-B14F-4D97-AF65-F5344CB8AC3E}">
        <p14:creationId xmlns:p14="http://schemas.microsoft.com/office/powerpoint/2010/main" val="3766424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solidFill>
                <a:srgbClr val="94C600"/>
              </a:solidFill>
            </a:endParaRPr>
          </a:p>
          <a:p>
            <a:r>
              <a:rPr lang="en-US" b="1" dirty="0">
                <a:solidFill>
                  <a:schemeClr val="accent1"/>
                </a:solidFill>
              </a:rPr>
              <a:t>4</a:t>
            </a:r>
            <a:r>
              <a:rPr lang="en-US" b="1" baseline="30000" dirty="0">
                <a:solidFill>
                  <a:schemeClr val="accent1"/>
                </a:solidFill>
              </a:rPr>
              <a:t>th</a:t>
            </a:r>
            <a:r>
              <a:rPr lang="en-US" b="1" dirty="0">
                <a:solidFill>
                  <a:schemeClr val="accent1"/>
                </a:solidFill>
              </a:rPr>
              <a:t> ~ you need to  successfully complete prerequisite courses ~ 3.0</a:t>
            </a:r>
            <a:r>
              <a:rPr lang="en-US" b="1" baseline="0" dirty="0">
                <a:solidFill>
                  <a:schemeClr val="accent1"/>
                </a:solidFill>
              </a:rPr>
              <a:t> prerequisite GPA is required</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dietetics information packet provides the</a:t>
            </a:r>
            <a:r>
              <a:rPr lang="en-US" baseline="0" dirty="0"/>
              <a:t> list of prerequisites: C or higher is required in all courses, with the minimum GPA of 3.0 for the pre-application prerequisites.</a:t>
            </a:r>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22</a:t>
            </a:fld>
            <a:endParaRPr lang="en-US"/>
          </a:p>
        </p:txBody>
      </p:sp>
    </p:spTree>
    <p:extLst>
      <p:ext uri="{BB962C8B-B14F-4D97-AF65-F5344CB8AC3E}">
        <p14:creationId xmlns:p14="http://schemas.microsoft.com/office/powerpoint/2010/main" val="2025658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the EMU Dietetics Catalog website each term, for any updates</a:t>
            </a:r>
          </a:p>
          <a:p>
            <a:r>
              <a:rPr lang="en-US" dirty="0"/>
              <a:t>Know the documents and process for application to the program</a:t>
            </a:r>
          </a:p>
          <a:p>
            <a:r>
              <a:rPr lang="en-US" dirty="0"/>
              <a:t>Ask questions of your advisor </a:t>
            </a:r>
          </a:p>
          <a:p>
            <a:pPr marL="68580" indent="0">
              <a:buNone/>
            </a:pPr>
            <a:r>
              <a:rPr lang="en-US" dirty="0"/>
              <a:t>   as questions arise</a:t>
            </a:r>
          </a:p>
          <a:p>
            <a:endParaRPr lang="en-US" dirty="0"/>
          </a:p>
        </p:txBody>
      </p:sp>
      <p:sp>
        <p:nvSpPr>
          <p:cNvPr id="4" name="Slide Number Placeholder 3"/>
          <p:cNvSpPr>
            <a:spLocks noGrp="1"/>
          </p:cNvSpPr>
          <p:nvPr>
            <p:ph type="sldNum" sz="quarter" idx="10"/>
          </p:nvPr>
        </p:nvSpPr>
        <p:spPr/>
        <p:txBody>
          <a:bodyPr/>
          <a:lstStyle/>
          <a:p>
            <a:fld id="{0C5988FF-2375-4751-B53C-2CDE4AE496E8}" type="slidenum">
              <a:rPr lang="en-US" smtClean="0"/>
              <a:t>24</a:t>
            </a:fld>
            <a:endParaRPr lang="en-US"/>
          </a:p>
        </p:txBody>
      </p:sp>
    </p:spTree>
    <p:extLst>
      <p:ext uri="{BB962C8B-B14F-4D97-AF65-F5344CB8AC3E}">
        <p14:creationId xmlns:p14="http://schemas.microsoft.com/office/powerpoint/2010/main" val="2736533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When all has been completed to be eligible for the Dietetics Program at EMU, complete all components of the application and provide these as required, according to the website, paying attention to all details, including the deadline</a:t>
            </a:r>
          </a:p>
          <a:p>
            <a:endParaRPr lang="en-US" dirty="0"/>
          </a:p>
          <a:p>
            <a:r>
              <a:rPr lang="en-US" dirty="0"/>
              <a:t>Best wishes as you begin this journey!</a:t>
            </a:r>
          </a:p>
        </p:txBody>
      </p:sp>
      <p:sp>
        <p:nvSpPr>
          <p:cNvPr id="4" name="Slide Number Placeholder 3"/>
          <p:cNvSpPr>
            <a:spLocks noGrp="1"/>
          </p:cNvSpPr>
          <p:nvPr>
            <p:ph type="sldNum" sz="quarter" idx="10"/>
          </p:nvPr>
        </p:nvSpPr>
        <p:spPr/>
        <p:txBody>
          <a:bodyPr/>
          <a:lstStyle/>
          <a:p>
            <a:fld id="{0C5988FF-2375-4751-B53C-2CDE4AE496E8}" type="slidenum">
              <a:rPr lang="en-US" smtClean="0"/>
              <a:t>25</a:t>
            </a:fld>
            <a:endParaRPr lang="en-US"/>
          </a:p>
        </p:txBody>
      </p:sp>
    </p:spTree>
    <p:extLst>
      <p:ext uri="{BB962C8B-B14F-4D97-AF65-F5344CB8AC3E}">
        <p14:creationId xmlns:p14="http://schemas.microsoft.com/office/powerpoint/2010/main" val="1393251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A98AF03-7270-45C2-A683-C5E353EF01A5}" type="datetime4">
              <a:rPr lang="en-US" smtClean="0"/>
              <a:pPr/>
              <a:t>June 18, 2019</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B37D5FE-740C-46F5-801A-FA5477D9711F}"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A93482-8E69-40F7-BCAD-5662A6CADB27}" type="datetime4">
              <a:rPr lang="en-US" smtClean="0"/>
              <a:pPr/>
              <a:t>June 18,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B7EAE1-CAAC-4AEF-919E-158692B1E55E}" type="datetime4">
              <a:rPr lang="en-US" smtClean="0"/>
              <a:pPr/>
              <a:t>June 18,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9525A706-D8F2-4D1A-855A-CADC92600C26}" type="datetime4">
              <a:rPr lang="en-US" smtClean="0"/>
              <a:pPr/>
              <a:t>June 18,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pPr/>
              <a:t>June 18, 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127EC2-47FB-48A1-8644-C8A81DDAA119}" type="datetime4">
              <a:rPr lang="en-US" smtClean="0"/>
              <a:pPr/>
              <a:t>June 18, 2019</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June 18, 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FC49BF1-FCD3-4395-8FF6-0047AF66228E}" type="datetime4">
              <a:rPr lang="en-US" smtClean="0"/>
              <a:pPr/>
              <a:t>June 18, 2019</a:t>
            </a:fld>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861222-2C8B-4501-BE87-6797EC025925}" type="datetime4">
              <a:rPr lang="en-US" smtClean="0"/>
              <a:pPr/>
              <a:t>June 18, 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FB5AFD-D735-4504-A039-ADEBB6448D55}" type="datetime4">
              <a:rPr lang="en-US" smtClean="0"/>
              <a:pPr/>
              <a:t>June 18,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5C8118-FB93-4E87-B380-0175F2FE2167}" type="datetime4">
              <a:rPr lang="en-US" smtClean="0"/>
              <a:pPr/>
              <a:t>June 18,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6C01193-8287-4834-A286-6B880643E934}" type="datetime4">
              <a:rPr lang="en-US" smtClean="0"/>
              <a:pPr/>
              <a:t>June 18, 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B37D5FE-740C-46F5-801A-FA5477D971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atalog.emich.edu/preview_program.php?catoid=29&amp;poid=12509&amp;returnto=556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s://www.eatrightpro.org/acend/accredited-programs/coordinated-programs-in-dietetic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emich.edu/chhs/hs/programs/dietetics_nutrition.php"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s://catalog.emich.edu/preview_program.php?catoid=30&amp;poid=13079&amp;returnto=5840"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eatrightpro.org/resources/acend/accredited-programs"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hyperlink" Target="http://it.emich.edu/service/online/tranequi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catalog.emich.edu/preview_program.php?catoid=29&amp;poid=12509"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hyperlink" Target="https://catalog.emich.edu/preview_program.php?catoid=30&amp;poid=13079&amp;returnto=5840"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hyperlink" Target="https://catalog.emich.edu/preview_program.php?catoid=29&amp;poid=12509&amp;returnto=556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http://catalog.emich.edu/preview_program.php?catoid=23&amp;poid=10910&amp;returnto=4689"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catalog.emich.edu/preview_program.php?catoid=29&amp;poid=12509&amp;returnto=5560"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mailto:dreynol2@emich.edu"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emich.edu/sbs/basics/calculator.php" TargetMode="External"/><Relationship Id="rId2" Type="http://schemas.openxmlformats.org/officeDocument/2006/relationships/hyperlink" Target="https://catalog.emich.edu/preview_program.php?catoid=29&amp;poid=12509&amp;returnto=5560" TargetMode="External"/><Relationship Id="rId1" Type="http://schemas.openxmlformats.org/officeDocument/2006/relationships/slideLayout" Target="../slideLayouts/slideLayout2.xml"/><Relationship Id="rId5" Type="http://schemas.openxmlformats.org/officeDocument/2006/relationships/hyperlink" Target="https://www.emich.edu/finaid/index.php" TargetMode="External"/><Relationship Id="rId4" Type="http://schemas.openxmlformats.org/officeDocument/2006/relationships/hyperlink" Target="https://www.emich.edu/sbs/basics/tuition.php"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catalog.emich.edu/index.php"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hyperlink" Target="https://catalog.emich.edu/mime/media/29/6032/Section_2_VolunteerForm_7.13.18.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catalog.emich.edu/preview_program.php?catoid=29&amp;poid=12509"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speakerhub.com/speaker/gina-worful-ms-rd" TargetMode="External"/><Relationship Id="rId2" Type="http://schemas.openxmlformats.org/officeDocument/2006/relationships/hyperlink" Target="https://www.cal-a-vie.com/details/nutrition" TargetMode="External"/><Relationship Id="rId1" Type="http://schemas.openxmlformats.org/officeDocument/2006/relationships/slideLayout" Target="../slideLayouts/slideLayout2.xml"/><Relationship Id="rId5" Type="http://schemas.openxmlformats.org/officeDocument/2006/relationships/image" Target="../media/image27.tiff"/><Relationship Id="rId4" Type="http://schemas.openxmlformats.org/officeDocument/2006/relationships/hyperlink" Target="https://www.amazon.com/Mastering-Mindfulness-self-discovery-journal-behavior/dp/1548404608"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fmcna.com/"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innovatenutritionrd.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unidine.com/"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linkedin.com/feed/" TargetMode="External"/><Relationship Id="rId2" Type="http://schemas.openxmlformats.org/officeDocument/2006/relationships/hyperlink" Target="https://www.emich.edu/chhs/hs/programs/dietetics_nutrition.php" TargetMode="Externa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hyperlink" Target="https://spark.adobe.com/page/kkUQlqhA7S1em/" TargetMode="External"/><Relationship Id="rId4" Type="http://schemas.openxmlformats.org/officeDocument/2006/relationships/hyperlink" Target="https://spark.adobe.com/page/jTfhXDQRNdZ4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3600" y="2708475"/>
            <a:ext cx="3578302" cy="3293455"/>
          </a:xfrm>
        </p:spPr>
        <p:txBody>
          <a:bodyPr>
            <a:normAutofit/>
          </a:bodyPr>
          <a:lstStyle/>
          <a:p>
            <a:pPr algn="ctr"/>
            <a:r>
              <a:rPr lang="en-US" sz="4000" dirty="0"/>
              <a:t>EMU Coordinated Program in Dietetics</a:t>
            </a:r>
            <a:br>
              <a:rPr lang="en-US" sz="4000" dirty="0"/>
            </a:br>
            <a:r>
              <a:rPr lang="en-US" sz="2200" dirty="0"/>
              <a:t>Brief Overview 2019/2020</a:t>
            </a:r>
            <a:br>
              <a:rPr lang="en-US" sz="2200" dirty="0"/>
            </a:br>
            <a:r>
              <a:rPr lang="en-US" sz="2200" dirty="0"/>
              <a:t>(In Slides and Notes) </a:t>
            </a:r>
          </a:p>
        </p:txBody>
      </p:sp>
      <p:pic>
        <p:nvPicPr>
          <p:cNvPr id="4" name="Picture 3">
            <a:extLst>
              <a:ext uri="{FF2B5EF4-FFF2-40B4-BE49-F238E27FC236}">
                <a16:creationId xmlns:a16="http://schemas.microsoft.com/office/drawing/2014/main" id="{ED2B1AF2-B917-8F48-980B-33F442662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465" y="1219200"/>
            <a:ext cx="4337990" cy="3333750"/>
          </a:xfrm>
          <a:prstGeom prst="rect">
            <a:avLst/>
          </a:prstGeom>
        </p:spPr>
      </p:pic>
    </p:spTree>
    <p:extLst>
      <p:ext uri="{BB962C8B-B14F-4D97-AF65-F5344CB8AC3E}">
        <p14:creationId xmlns:p14="http://schemas.microsoft.com/office/powerpoint/2010/main" val="302731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2366C-ABA2-4343-8828-43E25ABAEF2F}"/>
              </a:ext>
            </a:extLst>
          </p:cNvPr>
          <p:cNvSpPr>
            <a:spLocks noGrp="1"/>
          </p:cNvSpPr>
          <p:nvPr>
            <p:ph type="title"/>
          </p:nvPr>
        </p:nvSpPr>
        <p:spPr>
          <a:xfrm>
            <a:off x="681318" y="466165"/>
            <a:ext cx="7386916" cy="1857487"/>
          </a:xfrm>
        </p:spPr>
        <p:txBody>
          <a:bodyPr>
            <a:normAutofit fontScale="90000"/>
          </a:bodyPr>
          <a:lstStyle/>
          <a:p>
            <a:pPr algn="ctr"/>
            <a:r>
              <a:rPr lang="en-US" dirty="0"/>
              <a:t>For Further Information &amp; Questions</a:t>
            </a:r>
            <a:br>
              <a:rPr lang="en-US" dirty="0"/>
            </a:br>
            <a:r>
              <a:rPr lang="en-US" sz="2000" dirty="0"/>
              <a:t>After Viewing This Info Session, Reading </a:t>
            </a:r>
            <a:br>
              <a:rPr lang="en-US" sz="2000" dirty="0"/>
            </a:br>
            <a:r>
              <a:rPr lang="en-US" sz="2000" dirty="0"/>
              <a:t>Slide-Accompanying Notes, &amp; Reviewing </a:t>
            </a:r>
            <a:r>
              <a:rPr lang="en-US" sz="2000" dirty="0">
                <a:hlinkClick r:id="rId3"/>
              </a:rPr>
              <a:t>Website</a:t>
            </a:r>
            <a:endParaRPr lang="en-US" sz="2000" dirty="0"/>
          </a:p>
        </p:txBody>
      </p:sp>
      <p:sp>
        <p:nvSpPr>
          <p:cNvPr id="3" name="Content Placeholder 2">
            <a:extLst>
              <a:ext uri="{FF2B5EF4-FFF2-40B4-BE49-F238E27FC236}">
                <a16:creationId xmlns:a16="http://schemas.microsoft.com/office/drawing/2014/main" id="{5E15707B-6876-6344-B41A-A621AC55ABF2}"/>
              </a:ext>
            </a:extLst>
          </p:cNvPr>
          <p:cNvSpPr>
            <a:spLocks noGrp="1"/>
          </p:cNvSpPr>
          <p:nvPr>
            <p:ph idx="1"/>
          </p:nvPr>
        </p:nvSpPr>
        <p:spPr/>
        <p:txBody>
          <a:bodyPr/>
          <a:lstStyle/>
          <a:p>
            <a:r>
              <a:rPr lang="en-US" dirty="0"/>
              <a:t>Sandy </a:t>
            </a:r>
            <a:r>
              <a:rPr lang="en-US" dirty="0" err="1"/>
              <a:t>Pernecky</a:t>
            </a:r>
            <a:r>
              <a:rPr lang="en-US" dirty="0"/>
              <a:t> MS, RDN </a:t>
            </a:r>
          </a:p>
          <a:p>
            <a:r>
              <a:rPr lang="en-US" dirty="0"/>
              <a:t>Advisor, Lecturer, and co-Director of EMU Dietetics Program</a:t>
            </a:r>
          </a:p>
          <a:p>
            <a:r>
              <a:rPr lang="en-US" dirty="0" err="1"/>
              <a:t>dieteticsms_advising@emich.edu</a:t>
            </a:r>
            <a:endParaRPr lang="en-US" dirty="0"/>
          </a:p>
        </p:txBody>
      </p:sp>
      <p:pic>
        <p:nvPicPr>
          <p:cNvPr id="9" name="Picture 8" descr="IMG_7340.jpg">
            <a:extLst>
              <a:ext uri="{FF2B5EF4-FFF2-40B4-BE49-F238E27FC236}">
                <a16:creationId xmlns:a16="http://schemas.microsoft.com/office/drawing/2014/main" id="{DFBD9A76-F832-1D45-8EFF-05F26C92CC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405806" y="4365654"/>
            <a:ext cx="2300112" cy="1725084"/>
          </a:xfrm>
          <a:prstGeom prst="rect">
            <a:avLst/>
          </a:prstGeom>
        </p:spPr>
      </p:pic>
    </p:spTree>
    <p:extLst>
      <p:ext uri="{BB962C8B-B14F-4D97-AF65-F5344CB8AC3E}">
        <p14:creationId xmlns:p14="http://schemas.microsoft.com/office/powerpoint/2010/main" val="1515977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1" y="684764"/>
            <a:ext cx="7024744" cy="1143000"/>
          </a:xfrm>
        </p:spPr>
        <p:txBody>
          <a:bodyPr>
            <a:normAutofit/>
          </a:bodyPr>
          <a:lstStyle/>
          <a:p>
            <a:pPr algn="ctr"/>
            <a:r>
              <a:rPr lang="en-US" dirty="0"/>
              <a:t>Our Program’s History</a:t>
            </a:r>
          </a:p>
        </p:txBody>
      </p:sp>
      <p:sp>
        <p:nvSpPr>
          <p:cNvPr id="3" name="Content Placeholder 2"/>
          <p:cNvSpPr>
            <a:spLocks noGrp="1"/>
          </p:cNvSpPr>
          <p:nvPr>
            <p:ph idx="1"/>
          </p:nvPr>
        </p:nvSpPr>
        <p:spPr>
          <a:xfrm>
            <a:off x="1310191" y="2196064"/>
            <a:ext cx="4709521" cy="3661965"/>
          </a:xfrm>
        </p:spPr>
        <p:txBody>
          <a:bodyPr>
            <a:normAutofit fontScale="85000" lnSpcReduction="20000"/>
          </a:bodyPr>
          <a:lstStyle/>
          <a:p>
            <a:r>
              <a:rPr lang="en-US" dirty="0">
                <a:solidFill>
                  <a:schemeClr val="tx1"/>
                </a:solidFill>
              </a:rPr>
              <a:t>The EMU Coordinated Program (CP)of Dietetics is accredited by The Accreditation Council for Education in Nutrition and Dietetics (</a:t>
            </a:r>
            <a:r>
              <a:rPr lang="en-US" dirty="0">
                <a:solidFill>
                  <a:schemeClr val="tx1"/>
                </a:solidFill>
                <a:hlinkClick r:id="rId3"/>
              </a:rPr>
              <a:t>ACEND</a:t>
            </a:r>
            <a:r>
              <a:rPr lang="en-US" dirty="0">
                <a:solidFill>
                  <a:schemeClr val="tx1"/>
                </a:solidFill>
              </a:rPr>
              <a:t>).</a:t>
            </a:r>
          </a:p>
          <a:p>
            <a:r>
              <a:rPr lang="en-US" dirty="0">
                <a:solidFill>
                  <a:schemeClr val="tx1"/>
                </a:solidFill>
              </a:rPr>
              <a:t>The EMU CP first sought accreditation as a Coordinated Undergraduate Program in General Dietetics from the American Dietetic Association in 1974.</a:t>
            </a:r>
          </a:p>
          <a:p>
            <a:r>
              <a:rPr lang="en-US" dirty="0">
                <a:solidFill>
                  <a:schemeClr val="tx1"/>
                </a:solidFill>
              </a:rPr>
              <a:t>EMU was the first CP in the country to offer a fully distance-online program, in 2003. </a:t>
            </a:r>
            <a:endParaRPr lang="en-US" dirty="0"/>
          </a:p>
          <a:p>
            <a:endParaRPr lang="en-US" dirty="0"/>
          </a:p>
        </p:txBody>
      </p:sp>
      <p:pic>
        <p:nvPicPr>
          <p:cNvPr id="9" name="Picture 8" descr="IMG_3077.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9132" y="2402022"/>
            <a:ext cx="2004375" cy="3558950"/>
          </a:xfrm>
          <a:prstGeom prst="rect">
            <a:avLst/>
          </a:prstGeom>
        </p:spPr>
      </p:pic>
    </p:spTree>
    <p:extLst>
      <p:ext uri="{BB962C8B-B14F-4D97-AF65-F5344CB8AC3E}">
        <p14:creationId xmlns:p14="http://schemas.microsoft.com/office/powerpoint/2010/main" val="4207762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075" y="1027664"/>
            <a:ext cx="7103825" cy="1226375"/>
          </a:xfrm>
        </p:spPr>
        <p:txBody>
          <a:bodyPr>
            <a:normAutofit fontScale="90000"/>
          </a:bodyPr>
          <a:lstStyle/>
          <a:p>
            <a:pPr algn="ctr"/>
            <a:r>
              <a:rPr lang="en-US" sz="4400" dirty="0"/>
              <a:t>Accolades and Information</a:t>
            </a:r>
            <a:br>
              <a:rPr lang="en-US" dirty="0"/>
            </a:br>
            <a:endParaRPr lang="en-US" dirty="0"/>
          </a:p>
        </p:txBody>
      </p:sp>
      <p:sp>
        <p:nvSpPr>
          <p:cNvPr id="3" name="Content Placeholder 2"/>
          <p:cNvSpPr>
            <a:spLocks noGrp="1"/>
          </p:cNvSpPr>
          <p:nvPr>
            <p:ph idx="1"/>
          </p:nvPr>
        </p:nvSpPr>
        <p:spPr>
          <a:xfrm>
            <a:off x="859075" y="1670066"/>
            <a:ext cx="7631782" cy="2674464"/>
          </a:xfrm>
        </p:spPr>
        <p:txBody>
          <a:bodyPr>
            <a:normAutofit/>
          </a:bodyPr>
          <a:lstStyle/>
          <a:p>
            <a:r>
              <a:rPr lang="en-US" dirty="0">
                <a:solidFill>
                  <a:schemeClr val="tx1"/>
                </a:solidFill>
              </a:rPr>
              <a:t>Our Program has been highly nationally ranked. </a:t>
            </a:r>
          </a:p>
          <a:p>
            <a:r>
              <a:rPr lang="en-US" dirty="0">
                <a:solidFill>
                  <a:schemeClr val="tx1"/>
                </a:solidFill>
              </a:rPr>
              <a:t>The pass rate on the RDN examination is high for our graduates and the number of graduates employed shortly after completion of our program is notable, as well.</a:t>
            </a:r>
          </a:p>
          <a:p>
            <a:endParaRPr lang="en-US" dirty="0"/>
          </a:p>
        </p:txBody>
      </p:sp>
      <p:pic>
        <p:nvPicPr>
          <p:cNvPr id="13" name="Picture 12"/>
          <p:cNvPicPr>
            <a:picLocks noChangeAspect="1"/>
          </p:cNvPicPr>
          <p:nvPr/>
        </p:nvPicPr>
        <p:blipFill>
          <a:blip r:embed="rId3"/>
          <a:stretch>
            <a:fillRect/>
          </a:stretch>
        </p:blipFill>
        <p:spPr>
          <a:xfrm>
            <a:off x="2670798" y="3857640"/>
            <a:ext cx="3716428" cy="2090491"/>
          </a:xfrm>
          <a:prstGeom prst="rect">
            <a:avLst/>
          </a:prstGeom>
        </p:spPr>
      </p:pic>
    </p:spTree>
    <p:extLst>
      <p:ext uri="{BB962C8B-B14F-4D97-AF65-F5344CB8AC3E}">
        <p14:creationId xmlns:p14="http://schemas.microsoft.com/office/powerpoint/2010/main" val="3610152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7203" y="1529688"/>
            <a:ext cx="7024744" cy="1143000"/>
          </a:xfrm>
        </p:spPr>
        <p:txBody>
          <a:bodyPr>
            <a:normAutofit/>
          </a:bodyPr>
          <a:lstStyle/>
          <a:p>
            <a:r>
              <a:rPr lang="en-US" sz="2000" dirty="0">
                <a:solidFill>
                  <a:schemeClr val="tx1"/>
                </a:solidFill>
              </a:rPr>
              <a:t>Once accepted to our program, a student can expect approximately 2 years of classes + supervised experiences.</a:t>
            </a:r>
          </a:p>
        </p:txBody>
      </p:sp>
      <p:pic>
        <p:nvPicPr>
          <p:cNvPr id="4" name="Content Placeholder 3" descr="20151217_134521.jpg"/>
          <p:cNvPicPr>
            <a:picLocks noGrp="1" noChangeAspect="1"/>
          </p:cNvPicPr>
          <p:nvPr>
            <p:ph idx="1"/>
          </p:nvPr>
        </p:nvPicPr>
        <p:blipFill>
          <a:blip r:embed="rId3" cstate="print">
            <a:extLst>
              <a:ext uri="{28A0092B-C50C-407E-A947-70E740481C1C}">
                <a14:useLocalDpi xmlns:a14="http://schemas.microsoft.com/office/drawing/2010/main" val="0"/>
              </a:ext>
            </a:extLst>
          </a:blip>
          <a:srcRect t="3983" b="3983"/>
          <a:stretch>
            <a:fillRect/>
          </a:stretch>
        </p:blipFill>
        <p:spPr>
          <a:xfrm>
            <a:off x="1290917" y="2843605"/>
            <a:ext cx="6777317" cy="3508977"/>
          </a:xfrm>
        </p:spPr>
      </p:pic>
      <p:sp>
        <p:nvSpPr>
          <p:cNvPr id="3" name="TextBox 2">
            <a:extLst>
              <a:ext uri="{FF2B5EF4-FFF2-40B4-BE49-F238E27FC236}">
                <a16:creationId xmlns:a16="http://schemas.microsoft.com/office/drawing/2014/main" id="{25BE358E-891E-8E47-9695-4B0DDCB94D83}"/>
              </a:ext>
            </a:extLst>
          </p:cNvPr>
          <p:cNvSpPr txBox="1"/>
          <p:nvPr/>
        </p:nvSpPr>
        <p:spPr>
          <a:xfrm>
            <a:off x="584200" y="762000"/>
            <a:ext cx="8255000" cy="707886"/>
          </a:xfrm>
          <a:prstGeom prst="rect">
            <a:avLst/>
          </a:prstGeom>
          <a:noFill/>
        </p:spPr>
        <p:txBody>
          <a:bodyPr wrap="square" rtlCol="0">
            <a:spAutoFit/>
          </a:bodyPr>
          <a:lstStyle/>
          <a:p>
            <a:pPr algn="ctr"/>
            <a:r>
              <a:rPr lang="en-US" sz="4000" dirty="0">
                <a:solidFill>
                  <a:schemeClr val="accent1"/>
                </a:solidFill>
                <a:latin typeface="+mj-lt"/>
              </a:rPr>
              <a:t>Time to complete the EMU CP</a:t>
            </a:r>
          </a:p>
        </p:txBody>
      </p:sp>
    </p:spTree>
    <p:extLst>
      <p:ext uri="{BB962C8B-B14F-4D97-AF65-F5344CB8AC3E}">
        <p14:creationId xmlns:p14="http://schemas.microsoft.com/office/powerpoint/2010/main" val="217583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1" y="456163"/>
            <a:ext cx="7951996" cy="1143001"/>
          </a:xfrm>
        </p:spPr>
        <p:txBody>
          <a:bodyPr>
            <a:noAutofit/>
          </a:bodyPr>
          <a:lstStyle/>
          <a:p>
            <a:pPr algn="ctr"/>
            <a:r>
              <a:rPr lang="en-US" dirty="0"/>
              <a:t>What this info session provides</a:t>
            </a:r>
          </a:p>
        </p:txBody>
      </p:sp>
      <p:sp>
        <p:nvSpPr>
          <p:cNvPr id="3" name="Content Placeholder 2"/>
          <p:cNvSpPr>
            <a:spLocks noGrp="1"/>
          </p:cNvSpPr>
          <p:nvPr>
            <p:ph idx="1"/>
          </p:nvPr>
        </p:nvSpPr>
        <p:spPr>
          <a:xfrm>
            <a:off x="1043490" y="1599164"/>
            <a:ext cx="4783569" cy="4526718"/>
          </a:xfrm>
        </p:spPr>
        <p:txBody>
          <a:bodyPr>
            <a:normAutofit/>
          </a:bodyPr>
          <a:lstStyle/>
          <a:p>
            <a:r>
              <a:rPr lang="en-US" dirty="0"/>
              <a:t>This session is meant to provide you with enough knowledge to determine whether you are interested in more details about our Dietetics CP.</a:t>
            </a:r>
          </a:p>
          <a:p>
            <a:r>
              <a:rPr lang="en-US" dirty="0"/>
              <a:t>All information from this presentation (and much more) is available on our </a:t>
            </a:r>
            <a:r>
              <a:rPr lang="en-US" dirty="0">
                <a:hlinkClick r:id="rId3"/>
              </a:rPr>
              <a:t>CP’s EMU website </a:t>
            </a:r>
            <a:r>
              <a:rPr lang="en-US" dirty="0"/>
              <a:t>and </a:t>
            </a:r>
            <a:r>
              <a:rPr lang="en-US" dirty="0">
                <a:hlinkClick r:id="rId4"/>
              </a:rPr>
              <a:t>EMU Catalog website</a:t>
            </a:r>
            <a:r>
              <a:rPr lang="en-US" dirty="0"/>
              <a:t>.</a:t>
            </a:r>
          </a:p>
        </p:txBody>
      </p:sp>
      <p:pic>
        <p:nvPicPr>
          <p:cNvPr id="5" name="Picture 4" descr="IMG_3530.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7058" y="1859255"/>
            <a:ext cx="2696439" cy="3957904"/>
          </a:xfrm>
          <a:prstGeom prst="rect">
            <a:avLst/>
          </a:prstGeom>
        </p:spPr>
      </p:pic>
    </p:spTree>
    <p:extLst>
      <p:ext uri="{BB962C8B-B14F-4D97-AF65-F5344CB8AC3E}">
        <p14:creationId xmlns:p14="http://schemas.microsoft.com/office/powerpoint/2010/main" val="3055149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4" y="677636"/>
            <a:ext cx="8122024" cy="1265464"/>
          </a:xfrm>
        </p:spPr>
        <p:txBody>
          <a:bodyPr>
            <a:noAutofit/>
          </a:bodyPr>
          <a:lstStyle/>
          <a:p>
            <a:r>
              <a:rPr lang="en-US" dirty="0"/>
              <a:t>What exactly is a coordinated program for dietetics?</a:t>
            </a:r>
          </a:p>
        </p:txBody>
      </p:sp>
      <p:sp>
        <p:nvSpPr>
          <p:cNvPr id="4" name="TextBox 3"/>
          <p:cNvSpPr txBox="1"/>
          <p:nvPr/>
        </p:nvSpPr>
        <p:spPr>
          <a:xfrm>
            <a:off x="484094" y="2662518"/>
            <a:ext cx="3367960" cy="2462213"/>
          </a:xfrm>
          <a:prstGeom prst="rect">
            <a:avLst/>
          </a:prstGeom>
          <a:noFill/>
        </p:spPr>
        <p:txBody>
          <a:bodyPr wrap="square" rtlCol="0">
            <a:spAutoFit/>
          </a:bodyPr>
          <a:lstStyle/>
          <a:p>
            <a:r>
              <a:rPr lang="en-US" sz="1400" dirty="0"/>
              <a:t>Follow this link to the Accreditation Council for  Education in Nutrition and Dietetics:</a:t>
            </a:r>
            <a:endParaRPr lang="en-US" sz="2400" dirty="0">
              <a:hlinkClick r:id="rId3"/>
            </a:endParaRPr>
          </a:p>
          <a:p>
            <a:r>
              <a:rPr lang="en-US" sz="1400" dirty="0">
                <a:hlinkClick r:id="rId3"/>
              </a:rPr>
              <a:t>http://www.eatrightpro.org/resources/acend/accredited-programs</a:t>
            </a:r>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p:txBody>
      </p:sp>
      <p:pic>
        <p:nvPicPr>
          <p:cNvPr id="5" name="Picture 4">
            <a:extLst>
              <a:ext uri="{FF2B5EF4-FFF2-40B4-BE49-F238E27FC236}">
                <a16:creationId xmlns:a16="http://schemas.microsoft.com/office/drawing/2014/main" id="{7BB58AC5-4D3C-D345-8A98-A219E9BD80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54" y="2095500"/>
            <a:ext cx="4754064" cy="4124945"/>
          </a:xfrm>
          <a:prstGeom prst="rect">
            <a:avLst/>
          </a:prstGeom>
        </p:spPr>
      </p:pic>
    </p:spTree>
    <p:extLst>
      <p:ext uri="{BB962C8B-B14F-4D97-AF65-F5344CB8AC3E}">
        <p14:creationId xmlns:p14="http://schemas.microsoft.com/office/powerpoint/2010/main" val="3639061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2900"/>
            <a:ext cx="8826500" cy="2146299"/>
          </a:xfrm>
        </p:spPr>
        <p:txBody>
          <a:bodyPr>
            <a:noAutofit/>
          </a:bodyPr>
          <a:lstStyle/>
          <a:p>
            <a:pPr algn="ctr"/>
            <a:r>
              <a:rPr lang="en-US" dirty="0"/>
              <a:t>What is the typical program of study (POS) for an EMU CP student?</a:t>
            </a:r>
          </a:p>
        </p:txBody>
      </p:sp>
      <p:pic>
        <p:nvPicPr>
          <p:cNvPr id="14" name="Picture 13">
            <a:extLst>
              <a:ext uri="{FF2B5EF4-FFF2-40B4-BE49-F238E27FC236}">
                <a16:creationId xmlns:a16="http://schemas.microsoft.com/office/drawing/2014/main" id="{C7C0D6E9-E71C-D747-9197-D2CB5A235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9999" y="2489199"/>
            <a:ext cx="4013201" cy="3965987"/>
          </a:xfrm>
          <a:prstGeom prst="rect">
            <a:avLst/>
          </a:prstGeom>
        </p:spPr>
      </p:pic>
      <p:sp>
        <p:nvSpPr>
          <p:cNvPr id="15" name="TextBox 14">
            <a:extLst>
              <a:ext uri="{FF2B5EF4-FFF2-40B4-BE49-F238E27FC236}">
                <a16:creationId xmlns:a16="http://schemas.microsoft.com/office/drawing/2014/main" id="{1BBF5544-9C82-6641-95F0-C918BD8C8500}"/>
              </a:ext>
            </a:extLst>
          </p:cNvPr>
          <p:cNvSpPr txBox="1"/>
          <p:nvPr/>
        </p:nvSpPr>
        <p:spPr>
          <a:xfrm>
            <a:off x="7010400" y="5624189"/>
            <a:ext cx="1460825" cy="830997"/>
          </a:xfrm>
          <a:prstGeom prst="rect">
            <a:avLst/>
          </a:prstGeom>
          <a:noFill/>
        </p:spPr>
        <p:txBody>
          <a:bodyPr wrap="square" rtlCol="0">
            <a:spAutoFit/>
          </a:bodyPr>
          <a:lstStyle/>
          <a:p>
            <a:r>
              <a:rPr lang="en-US" sz="1600" dirty="0"/>
              <a:t>MS CP POS example pictured, left</a:t>
            </a:r>
          </a:p>
        </p:txBody>
      </p:sp>
    </p:spTree>
    <p:extLst>
      <p:ext uri="{BB962C8B-B14F-4D97-AF65-F5344CB8AC3E}">
        <p14:creationId xmlns:p14="http://schemas.microsoft.com/office/powerpoint/2010/main" val="3521065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700" y="804488"/>
            <a:ext cx="8470900" cy="1879382"/>
          </a:xfrm>
        </p:spPr>
        <p:txBody>
          <a:bodyPr>
            <a:noAutofit/>
          </a:bodyPr>
          <a:lstStyle/>
          <a:p>
            <a:pPr algn="ctr"/>
            <a:r>
              <a:rPr lang="en-US" dirty="0"/>
              <a:t>EMU’s Program  is an Approximately Two Year Commitment</a:t>
            </a:r>
          </a:p>
        </p:txBody>
      </p:sp>
      <p:sp>
        <p:nvSpPr>
          <p:cNvPr id="3" name="Content Placeholder 2"/>
          <p:cNvSpPr>
            <a:spLocks noGrp="1"/>
          </p:cNvSpPr>
          <p:nvPr>
            <p:ph idx="1"/>
          </p:nvPr>
        </p:nvSpPr>
        <p:spPr>
          <a:xfrm>
            <a:off x="939801" y="3007684"/>
            <a:ext cx="4429496" cy="3966358"/>
          </a:xfrm>
        </p:spPr>
        <p:txBody>
          <a:bodyPr>
            <a:normAutofit/>
          </a:bodyPr>
          <a:lstStyle/>
          <a:p>
            <a:pPr marL="68580" indent="0">
              <a:buNone/>
            </a:pPr>
            <a:r>
              <a:rPr lang="en-US" dirty="0"/>
              <a:t>The EMU coordinated Program is comprised of 1200 hours of supervised experience, along with full-time coursework for Fall and Winter, for two consecutive years.</a:t>
            </a:r>
          </a:p>
          <a:p>
            <a:pPr marL="68580" indent="0">
              <a:buNone/>
            </a:pPr>
            <a:endParaRPr lang="en-US" dirty="0"/>
          </a:p>
          <a:p>
            <a:pPr marL="68580" indent="0">
              <a:buNone/>
            </a:pPr>
            <a:endParaRPr lang="en-US" dirty="0"/>
          </a:p>
        </p:txBody>
      </p:sp>
      <p:pic>
        <p:nvPicPr>
          <p:cNvPr id="4" name="Picture 3" descr="20140312_17244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4175" y="3007684"/>
            <a:ext cx="2489047" cy="3318729"/>
          </a:xfrm>
          <a:prstGeom prst="rect">
            <a:avLst/>
          </a:prstGeom>
        </p:spPr>
      </p:pic>
    </p:spTree>
    <p:extLst>
      <p:ext uri="{BB962C8B-B14F-4D97-AF65-F5344CB8AC3E}">
        <p14:creationId xmlns:p14="http://schemas.microsoft.com/office/powerpoint/2010/main" val="1052400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999" y="1138963"/>
            <a:ext cx="8080187" cy="1143000"/>
          </a:xfrm>
        </p:spPr>
        <p:txBody>
          <a:bodyPr>
            <a:normAutofit fontScale="90000"/>
          </a:bodyPr>
          <a:lstStyle/>
          <a:p>
            <a:pPr algn="ctr"/>
            <a:r>
              <a:rPr lang="en-US" sz="4400" dirty="0"/>
              <a:t>This is a marathon, not a sprint</a:t>
            </a:r>
            <a:br>
              <a:rPr lang="en-US" dirty="0"/>
            </a:br>
            <a:r>
              <a:rPr lang="en-US" sz="2000" dirty="0"/>
              <a:t>If you need prerequisite courses, this will likely be a 3-4 year process toward graduation </a:t>
            </a:r>
            <a:br>
              <a:rPr lang="en-US" sz="2000" dirty="0"/>
            </a:br>
            <a:endParaRPr lang="en-US" sz="2000" dirty="0"/>
          </a:p>
        </p:txBody>
      </p:sp>
      <p:sp>
        <p:nvSpPr>
          <p:cNvPr id="5" name="TextBox 4"/>
          <p:cNvSpPr txBox="1"/>
          <p:nvPr/>
        </p:nvSpPr>
        <p:spPr>
          <a:xfrm>
            <a:off x="5952564" y="2281963"/>
            <a:ext cx="2635623" cy="4093428"/>
          </a:xfrm>
          <a:prstGeom prst="rect">
            <a:avLst/>
          </a:prstGeom>
          <a:noFill/>
        </p:spPr>
        <p:txBody>
          <a:bodyPr wrap="square" rtlCol="0">
            <a:spAutoFit/>
          </a:bodyPr>
          <a:lstStyle/>
          <a:p>
            <a:pPr marL="285750" indent="-285750">
              <a:buFont typeface="Arial"/>
              <a:buChar char="•"/>
            </a:pPr>
            <a:r>
              <a:rPr lang="en-US" sz="1600" dirty="0"/>
              <a:t>Pre-application</a:t>
            </a:r>
          </a:p>
          <a:p>
            <a:r>
              <a:rPr lang="en-US" sz="1600" dirty="0"/>
              <a:t>courses due by January  of application year</a:t>
            </a:r>
          </a:p>
          <a:p>
            <a:pPr marL="285750" indent="-285750">
              <a:buFont typeface="Arial"/>
              <a:buChar char="•"/>
            </a:pPr>
            <a:r>
              <a:rPr lang="en-US" sz="1600" dirty="0"/>
              <a:t>Cumulative GPA requirement of 2.75 (unless Prerequisite GPA 3.5 )</a:t>
            </a:r>
          </a:p>
          <a:p>
            <a:pPr marL="285750" indent="-285750">
              <a:buFontTx/>
              <a:buChar char="•"/>
            </a:pPr>
            <a:r>
              <a:rPr lang="en-US" sz="1600" dirty="0"/>
              <a:t>Pre-Application Prerequisite GPA is required to be 3.0 or higher to apply</a:t>
            </a:r>
          </a:p>
          <a:p>
            <a:pPr algn="ctr"/>
            <a:endParaRPr lang="en-US" sz="1200" i="1" dirty="0"/>
          </a:p>
          <a:p>
            <a:pPr algn="ctr"/>
            <a:r>
              <a:rPr lang="en-US" sz="1200" i="1" dirty="0"/>
              <a:t>See  “Prerequisite Course List and Guidelines” Page” and</a:t>
            </a:r>
          </a:p>
          <a:p>
            <a:pPr algn="ctr"/>
            <a:r>
              <a:rPr lang="en-US" sz="1200" i="1" dirty="0"/>
              <a:t> “Program of Study” pages for UG and GR</a:t>
            </a:r>
          </a:p>
          <a:p>
            <a:pPr algn="ctr"/>
            <a:r>
              <a:rPr lang="en-US" sz="1200" i="1" dirty="0"/>
              <a:t>Within Dietetics Information Packet on our catalog website</a:t>
            </a:r>
          </a:p>
        </p:txBody>
      </p:sp>
      <p:sp>
        <p:nvSpPr>
          <p:cNvPr id="11" name="5-Point Star 10"/>
          <p:cNvSpPr/>
          <p:nvPr/>
        </p:nvSpPr>
        <p:spPr>
          <a:xfrm flipH="1" flipV="1">
            <a:off x="7964693" y="3854484"/>
            <a:ext cx="363966" cy="32171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6ED8CB8-6BBA-2F4E-912D-D6A0D46C4C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22" y="1977009"/>
            <a:ext cx="5101814" cy="4398382"/>
          </a:xfrm>
          <a:prstGeom prst="rect">
            <a:avLst/>
          </a:prstGeom>
        </p:spPr>
      </p:pic>
    </p:spTree>
    <p:extLst>
      <p:ext uri="{BB962C8B-B14F-4D97-AF65-F5344CB8AC3E}">
        <p14:creationId xmlns:p14="http://schemas.microsoft.com/office/powerpoint/2010/main" val="2125689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0452"/>
            <a:ext cx="7024744" cy="1143000"/>
          </a:xfrm>
        </p:spPr>
        <p:txBody>
          <a:bodyPr/>
          <a:lstStyle/>
          <a:p>
            <a:r>
              <a:rPr lang="en-US" dirty="0"/>
              <a:t>Prerequisites</a:t>
            </a:r>
          </a:p>
        </p:txBody>
      </p:sp>
      <p:pic>
        <p:nvPicPr>
          <p:cNvPr id="5" name="Picture 4" descr="ENS Staff (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9486" y="1021952"/>
            <a:ext cx="2010168" cy="3015253"/>
          </a:xfrm>
          <a:prstGeom prst="rect">
            <a:avLst/>
          </a:prstGeom>
        </p:spPr>
      </p:pic>
      <p:pic>
        <p:nvPicPr>
          <p:cNvPr id="13" name="Picture 12">
            <a:extLst>
              <a:ext uri="{FF2B5EF4-FFF2-40B4-BE49-F238E27FC236}">
                <a16:creationId xmlns:a16="http://schemas.microsoft.com/office/drawing/2014/main" id="{FD601CE6-AC3B-9D4A-802E-35ACC23E00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465" y="1854601"/>
            <a:ext cx="5944021" cy="4316887"/>
          </a:xfrm>
          <a:prstGeom prst="rect">
            <a:avLst/>
          </a:prstGeom>
        </p:spPr>
      </p:pic>
    </p:spTree>
    <p:extLst>
      <p:ext uri="{BB962C8B-B14F-4D97-AF65-F5344CB8AC3E}">
        <p14:creationId xmlns:p14="http://schemas.microsoft.com/office/powerpoint/2010/main" val="3917934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A141C-4626-2C4C-89AF-EFA1D9455CF3}"/>
              </a:ext>
            </a:extLst>
          </p:cNvPr>
          <p:cNvSpPr>
            <a:spLocks noGrp="1"/>
          </p:cNvSpPr>
          <p:nvPr>
            <p:ph type="title"/>
          </p:nvPr>
        </p:nvSpPr>
        <p:spPr/>
        <p:txBody>
          <a:bodyPr/>
          <a:lstStyle/>
          <a:p>
            <a:r>
              <a:rPr lang="en-US" dirty="0"/>
              <a:t>May I transfer Prerequisites?</a:t>
            </a:r>
          </a:p>
        </p:txBody>
      </p:sp>
      <p:sp>
        <p:nvSpPr>
          <p:cNvPr id="3" name="Content Placeholder 2">
            <a:extLst>
              <a:ext uri="{FF2B5EF4-FFF2-40B4-BE49-F238E27FC236}">
                <a16:creationId xmlns:a16="http://schemas.microsoft.com/office/drawing/2014/main" id="{78DBB843-5770-DA42-B9E8-24E56126EB5B}"/>
              </a:ext>
            </a:extLst>
          </p:cNvPr>
          <p:cNvSpPr>
            <a:spLocks noGrp="1"/>
          </p:cNvSpPr>
          <p:nvPr>
            <p:ph idx="1"/>
          </p:nvPr>
        </p:nvSpPr>
        <p:spPr/>
        <p:txBody>
          <a:bodyPr>
            <a:normAutofit fontScale="92500" lnSpcReduction="10000"/>
          </a:bodyPr>
          <a:lstStyle/>
          <a:p>
            <a:r>
              <a:rPr lang="en-US" dirty="0"/>
              <a:t>Yes/Maybe…</a:t>
            </a:r>
          </a:p>
          <a:p>
            <a:pPr lvl="1"/>
            <a:r>
              <a:rPr lang="en-US" dirty="0"/>
              <a:t>Prerequisite courses not taken at EMU need to be assessed through the initial admission transcript review or approved/pre-approved for equivalency by syllabus review by faculty through your EMU advisor</a:t>
            </a:r>
          </a:p>
          <a:p>
            <a:pPr lvl="1"/>
            <a:r>
              <a:rPr lang="en-US" dirty="0"/>
              <a:t>OR if taken in MI or OH, they may be listed on the </a:t>
            </a:r>
            <a:r>
              <a:rPr lang="en-US" dirty="0">
                <a:hlinkClick r:id="rId2"/>
              </a:rPr>
              <a:t>EMU Transfer Equivalency List</a:t>
            </a:r>
            <a:endParaRPr lang="en-US" dirty="0"/>
          </a:p>
          <a:p>
            <a:pPr lvl="1"/>
            <a:r>
              <a:rPr lang="en-US" dirty="0"/>
              <a:t>Any previously taken prerequisite courses need to additionally fall within the time-since-taken guidelines</a:t>
            </a:r>
          </a:p>
          <a:p>
            <a:endParaRPr lang="en-US" dirty="0"/>
          </a:p>
        </p:txBody>
      </p:sp>
    </p:spTree>
    <p:extLst>
      <p:ext uri="{BB962C8B-B14F-4D97-AF65-F5344CB8AC3E}">
        <p14:creationId xmlns:p14="http://schemas.microsoft.com/office/powerpoint/2010/main" val="504277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861" y="812800"/>
            <a:ext cx="8636000" cy="1335971"/>
          </a:xfrm>
        </p:spPr>
        <p:txBody>
          <a:bodyPr>
            <a:noAutofit/>
          </a:bodyPr>
          <a:lstStyle/>
          <a:p>
            <a:pPr algn="ctr"/>
            <a:r>
              <a:rPr lang="en-US" dirty="0"/>
              <a:t>This is the Dietetics BS page </a:t>
            </a:r>
            <a:br>
              <a:rPr lang="en-US" dirty="0"/>
            </a:br>
            <a:r>
              <a:rPr lang="en-US" dirty="0"/>
              <a:t>(read all documents </a:t>
            </a:r>
            <a:r>
              <a:rPr lang="en-US" dirty="0">
                <a:hlinkClick r:id="rId3"/>
              </a:rPr>
              <a:t>online</a:t>
            </a:r>
            <a:r>
              <a:rPr lang="en-US" dirty="0"/>
              <a:t>)</a:t>
            </a:r>
          </a:p>
        </p:txBody>
      </p:sp>
      <p:pic>
        <p:nvPicPr>
          <p:cNvPr id="7" name="Picture 6">
            <a:extLst>
              <a:ext uri="{FF2B5EF4-FFF2-40B4-BE49-F238E27FC236}">
                <a16:creationId xmlns:a16="http://schemas.microsoft.com/office/drawing/2014/main" id="{0E1FE2E4-7781-5447-8963-6EAB18BE82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1749" y="2263071"/>
            <a:ext cx="6568225" cy="4006255"/>
          </a:xfrm>
          <a:prstGeom prst="rect">
            <a:avLst/>
          </a:prstGeom>
        </p:spPr>
      </p:pic>
    </p:spTree>
    <p:extLst>
      <p:ext uri="{BB962C8B-B14F-4D97-AF65-F5344CB8AC3E}">
        <p14:creationId xmlns:p14="http://schemas.microsoft.com/office/powerpoint/2010/main" val="2806956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390" y="938764"/>
            <a:ext cx="7024744" cy="1143000"/>
          </a:xfrm>
        </p:spPr>
        <p:txBody>
          <a:bodyPr>
            <a:noAutofit/>
          </a:bodyPr>
          <a:lstStyle/>
          <a:p>
            <a:pPr algn="ctr"/>
            <a:r>
              <a:rPr lang="en-US" dirty="0"/>
              <a:t>This is the Dietetics MS Page (read all documents </a:t>
            </a:r>
            <a:r>
              <a:rPr lang="en-US" dirty="0">
                <a:hlinkClick r:id="rId3"/>
              </a:rPr>
              <a:t>online</a:t>
            </a:r>
            <a:r>
              <a:rPr lang="en-US" dirty="0"/>
              <a:t>)</a:t>
            </a:r>
          </a:p>
        </p:txBody>
      </p:sp>
      <p:pic>
        <p:nvPicPr>
          <p:cNvPr id="7" name="Picture 6">
            <a:extLst>
              <a:ext uri="{FF2B5EF4-FFF2-40B4-BE49-F238E27FC236}">
                <a16:creationId xmlns:a16="http://schemas.microsoft.com/office/drawing/2014/main" id="{C2A6604E-01F9-4349-961B-A1B65AED0F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420" y="2077151"/>
            <a:ext cx="6730684" cy="4216005"/>
          </a:xfrm>
          <a:prstGeom prst="rect">
            <a:avLst/>
          </a:prstGeom>
        </p:spPr>
      </p:pic>
    </p:spTree>
    <p:extLst>
      <p:ext uri="{BB962C8B-B14F-4D97-AF65-F5344CB8AC3E}">
        <p14:creationId xmlns:p14="http://schemas.microsoft.com/office/powerpoint/2010/main" val="2584193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291" y="1649037"/>
            <a:ext cx="7729982" cy="840434"/>
          </a:xfrm>
        </p:spPr>
        <p:txBody>
          <a:bodyPr>
            <a:noAutofit/>
          </a:bodyPr>
          <a:lstStyle/>
          <a:p>
            <a:pPr algn="ctr"/>
            <a:r>
              <a:rPr lang="en-US" dirty="0"/>
              <a:t>Distance-Online Students and Supervised Practice Experience (SPE) Sites</a:t>
            </a:r>
          </a:p>
        </p:txBody>
      </p:sp>
      <p:sp>
        <p:nvSpPr>
          <p:cNvPr id="3" name="TextBox 2"/>
          <p:cNvSpPr txBox="1"/>
          <p:nvPr/>
        </p:nvSpPr>
        <p:spPr>
          <a:xfrm>
            <a:off x="635291" y="2500918"/>
            <a:ext cx="3623597" cy="3754874"/>
          </a:xfrm>
          <a:prstGeom prst="rect">
            <a:avLst/>
          </a:prstGeom>
          <a:noFill/>
        </p:spPr>
        <p:txBody>
          <a:bodyPr wrap="square" rtlCol="0">
            <a:spAutoFit/>
          </a:bodyPr>
          <a:lstStyle/>
          <a:p>
            <a:r>
              <a:rPr lang="en-US" sz="2000" dirty="0"/>
              <a:t>Distance-online students are required to arrange their 1200 SPE hours outside of the red circle, with requirements for certain placements prior to applying to the CP. </a:t>
            </a:r>
          </a:p>
          <a:p>
            <a:endParaRPr lang="en-US" sz="2000" dirty="0"/>
          </a:p>
          <a:p>
            <a:r>
              <a:rPr lang="en-US" sz="2000" dirty="0"/>
              <a:t>Additional information is available on the </a:t>
            </a:r>
            <a:r>
              <a:rPr lang="en-US" sz="2000" dirty="0">
                <a:hlinkClick r:id="rId3"/>
              </a:rPr>
              <a:t>catalog website.</a:t>
            </a:r>
            <a:endParaRPr lang="en-US" sz="2000" b="1" dirty="0"/>
          </a:p>
          <a:p>
            <a:pPr algn="ctr"/>
            <a:endParaRPr lang="en-US" b="1" dirty="0">
              <a:hlinkClick r:id="rId4"/>
            </a:endParaRPr>
          </a:p>
        </p:txBody>
      </p:sp>
      <p:pic>
        <p:nvPicPr>
          <p:cNvPr id="8" name="Picture 7">
            <a:extLst>
              <a:ext uri="{FF2B5EF4-FFF2-40B4-BE49-F238E27FC236}">
                <a16:creationId xmlns:a16="http://schemas.microsoft.com/office/drawing/2014/main" id="{F584E309-F45A-294A-BEF3-D58DE2440A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0130" y="2500918"/>
            <a:ext cx="3905143" cy="3633356"/>
          </a:xfrm>
          <a:prstGeom prst="rect">
            <a:avLst/>
          </a:prstGeom>
        </p:spPr>
      </p:pic>
    </p:spTree>
    <p:extLst>
      <p:ext uri="{BB962C8B-B14F-4D97-AF65-F5344CB8AC3E}">
        <p14:creationId xmlns:p14="http://schemas.microsoft.com/office/powerpoint/2010/main" val="1449483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0592" y="884531"/>
            <a:ext cx="7630608" cy="1621131"/>
          </a:xfrm>
        </p:spPr>
        <p:txBody>
          <a:bodyPr>
            <a:normAutofit fontScale="90000"/>
          </a:bodyPr>
          <a:lstStyle/>
          <a:p>
            <a:pPr algn="ctr"/>
            <a:r>
              <a:rPr lang="en-US" sz="4400" dirty="0"/>
              <a:t>Distance-Online Students Only  </a:t>
            </a:r>
            <a:br>
              <a:rPr lang="en-US" b="1" dirty="0"/>
            </a:br>
            <a:r>
              <a:rPr lang="en-US" sz="1800" dirty="0"/>
              <a:t>Read through this section of the </a:t>
            </a:r>
            <a:r>
              <a:rPr lang="en-US" sz="1800" i="1" dirty="0"/>
              <a:t>Securing Preceptors </a:t>
            </a:r>
            <a:r>
              <a:rPr lang="en-US" sz="1800" dirty="0"/>
              <a:t>document </a:t>
            </a:r>
            <a:r>
              <a:rPr lang="en-US" sz="1800" dirty="0">
                <a:hlinkClick r:id="rId3"/>
              </a:rPr>
              <a:t>online</a:t>
            </a:r>
            <a:r>
              <a:rPr lang="en-US" sz="1800" dirty="0"/>
              <a:t>, to understand specifics about securing preceptors (after careful review, contact Diane Reynolds, RD, Dietetics Program Clinical Coordinator, (</a:t>
            </a:r>
            <a:r>
              <a:rPr lang="en-US" sz="1800" dirty="0">
                <a:hlinkClick r:id="rId4"/>
              </a:rPr>
              <a:t>dreynol2@emich.edu</a:t>
            </a:r>
            <a:r>
              <a:rPr lang="en-US" sz="1800" dirty="0"/>
              <a:t>) with specific questions)</a:t>
            </a:r>
          </a:p>
        </p:txBody>
      </p:sp>
      <p:pic>
        <p:nvPicPr>
          <p:cNvPr id="7" name="Picture 6">
            <a:extLst>
              <a:ext uri="{FF2B5EF4-FFF2-40B4-BE49-F238E27FC236}">
                <a16:creationId xmlns:a16="http://schemas.microsoft.com/office/drawing/2014/main" id="{899AE00E-03CA-704B-A367-D9ABFD7BE4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6681" y="2484731"/>
            <a:ext cx="4790009" cy="3787281"/>
          </a:xfrm>
          <a:prstGeom prst="rect">
            <a:avLst/>
          </a:prstGeom>
        </p:spPr>
      </p:pic>
    </p:spTree>
    <p:extLst>
      <p:ext uri="{BB962C8B-B14F-4D97-AF65-F5344CB8AC3E}">
        <p14:creationId xmlns:p14="http://schemas.microsoft.com/office/powerpoint/2010/main" val="2239972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9DA0A-35FE-F64C-9F59-E331F9EB19DE}"/>
              </a:ext>
            </a:extLst>
          </p:cNvPr>
          <p:cNvSpPr>
            <a:spLocks noGrp="1"/>
          </p:cNvSpPr>
          <p:nvPr>
            <p:ph type="title"/>
          </p:nvPr>
        </p:nvSpPr>
        <p:spPr>
          <a:xfrm>
            <a:off x="1043492" y="341864"/>
            <a:ext cx="7024744" cy="1143000"/>
          </a:xfrm>
        </p:spPr>
        <p:txBody>
          <a:bodyPr/>
          <a:lstStyle/>
          <a:p>
            <a:r>
              <a:rPr lang="en" dirty="0"/>
              <a:t>Tuition and Fees</a:t>
            </a:r>
            <a:endParaRPr lang="en-US" dirty="0"/>
          </a:p>
        </p:txBody>
      </p:sp>
      <p:sp>
        <p:nvSpPr>
          <p:cNvPr id="3" name="Content Placeholder 2">
            <a:extLst>
              <a:ext uri="{FF2B5EF4-FFF2-40B4-BE49-F238E27FC236}">
                <a16:creationId xmlns:a16="http://schemas.microsoft.com/office/drawing/2014/main" id="{4BBD653D-30CD-114B-98CB-2F881BBE2C44}"/>
              </a:ext>
            </a:extLst>
          </p:cNvPr>
          <p:cNvSpPr>
            <a:spLocks noGrp="1"/>
          </p:cNvSpPr>
          <p:nvPr>
            <p:ph idx="1"/>
          </p:nvPr>
        </p:nvSpPr>
        <p:spPr>
          <a:xfrm>
            <a:off x="1043492" y="1484864"/>
            <a:ext cx="7351208" cy="4750836"/>
          </a:xfrm>
        </p:spPr>
        <p:txBody>
          <a:bodyPr>
            <a:normAutofit/>
          </a:bodyPr>
          <a:lstStyle/>
          <a:p>
            <a:r>
              <a:rPr lang="en-US" dirty="0"/>
              <a:t>For this information, please see Information Packet on </a:t>
            </a:r>
            <a:r>
              <a:rPr lang="en-US" dirty="0">
                <a:hlinkClick r:id="rId2"/>
              </a:rPr>
              <a:t>Catalog Website</a:t>
            </a:r>
            <a:r>
              <a:rPr lang="en-US" dirty="0"/>
              <a:t>, as well as </a:t>
            </a:r>
            <a:r>
              <a:rPr lang="en-US" dirty="0">
                <a:hlinkClick r:id="rId3"/>
              </a:rPr>
              <a:t>Tuition Calculator</a:t>
            </a:r>
            <a:endParaRPr lang="en-US" dirty="0"/>
          </a:p>
          <a:p>
            <a:r>
              <a:rPr lang="en-US" dirty="0"/>
              <a:t>Eastern Michigan University’s (EMU) Fully Online Dietetics Program, whether taken at Bachelor’s or Master’s level, is charged to students at Michigan resident rates! See </a:t>
            </a:r>
            <a:r>
              <a:rPr lang="en-US" sz="2300" dirty="0">
                <a:hlinkClick r:id="rId4"/>
              </a:rPr>
              <a:t>https://www.emich.edu/sbs/basics/tuition.php</a:t>
            </a:r>
            <a:r>
              <a:rPr lang="en-US" dirty="0"/>
              <a:t>.  Please note that all courses taken online have associated technology support fees.</a:t>
            </a:r>
          </a:p>
          <a:p>
            <a:r>
              <a:rPr lang="en-US" dirty="0"/>
              <a:t>All questions about financial aid should be addressed to EMU’s </a:t>
            </a:r>
            <a:r>
              <a:rPr lang="en-US" dirty="0">
                <a:hlinkClick r:id="rId5"/>
              </a:rPr>
              <a:t>Financial Aid </a:t>
            </a:r>
            <a:r>
              <a:rPr lang="en-US" dirty="0"/>
              <a:t>Department</a:t>
            </a:r>
          </a:p>
        </p:txBody>
      </p:sp>
    </p:spTree>
    <p:extLst>
      <p:ext uri="{BB962C8B-B14F-4D97-AF65-F5344CB8AC3E}">
        <p14:creationId xmlns:p14="http://schemas.microsoft.com/office/powerpoint/2010/main" val="713826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00" y="711201"/>
            <a:ext cx="8216900" cy="1516998"/>
          </a:xfrm>
        </p:spPr>
        <p:txBody>
          <a:bodyPr>
            <a:noAutofit/>
          </a:bodyPr>
          <a:lstStyle/>
          <a:p>
            <a:pPr algn="ctr"/>
            <a:r>
              <a:rPr lang="en-US" dirty="0"/>
              <a:t>Next, is the process for eligibility to apply the EMU CP...</a:t>
            </a:r>
          </a:p>
        </p:txBody>
      </p:sp>
      <p:pic>
        <p:nvPicPr>
          <p:cNvPr id="6" name="Picture 5" descr="IMG_5483.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844974" y="2228199"/>
            <a:ext cx="5283332" cy="3962499"/>
          </a:xfrm>
          <a:prstGeom prst="rect">
            <a:avLst/>
          </a:prstGeom>
        </p:spPr>
      </p:pic>
    </p:spTree>
    <p:extLst>
      <p:ext uri="{BB962C8B-B14F-4D97-AF65-F5344CB8AC3E}">
        <p14:creationId xmlns:p14="http://schemas.microsoft.com/office/powerpoint/2010/main" val="3057187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803172"/>
            <a:ext cx="7024744" cy="1143000"/>
          </a:xfrm>
        </p:spPr>
        <p:txBody>
          <a:bodyPr>
            <a:noAutofit/>
          </a:bodyPr>
          <a:lstStyle/>
          <a:p>
            <a:pPr algn="ctr"/>
            <a:r>
              <a:rPr lang="en-US" sz="3200" b="1" dirty="0"/>
              <a:t> </a:t>
            </a:r>
            <a:br>
              <a:rPr lang="en-US" sz="3200" b="1" dirty="0"/>
            </a:br>
            <a:r>
              <a:rPr lang="en-US" sz="3200" dirty="0"/>
              <a:t>Thoroughly and comprehensively review all posted documents on EMU catalog website for Dietetics</a:t>
            </a:r>
          </a:p>
        </p:txBody>
      </p:sp>
      <p:sp>
        <p:nvSpPr>
          <p:cNvPr id="3" name="TextBox 2"/>
          <p:cNvSpPr txBox="1"/>
          <p:nvPr/>
        </p:nvSpPr>
        <p:spPr>
          <a:xfrm>
            <a:off x="4025900" y="558800"/>
            <a:ext cx="2070100" cy="1015663"/>
          </a:xfrm>
          <a:prstGeom prst="rect">
            <a:avLst/>
          </a:prstGeom>
          <a:noFill/>
        </p:spPr>
        <p:txBody>
          <a:bodyPr wrap="square" rtlCol="0">
            <a:spAutoFit/>
          </a:bodyPr>
          <a:lstStyle/>
          <a:p>
            <a:r>
              <a:rPr lang="en-US" sz="6000" b="1" dirty="0">
                <a:solidFill>
                  <a:srgbClr val="94C600"/>
                </a:solidFill>
              </a:rPr>
              <a:t>#1</a:t>
            </a:r>
          </a:p>
        </p:txBody>
      </p:sp>
      <p:sp>
        <p:nvSpPr>
          <p:cNvPr id="5" name="TextBox 4"/>
          <p:cNvSpPr txBox="1"/>
          <p:nvPr/>
        </p:nvSpPr>
        <p:spPr>
          <a:xfrm>
            <a:off x="562819" y="3279826"/>
            <a:ext cx="1428124" cy="553998"/>
          </a:xfrm>
          <a:prstGeom prst="rect">
            <a:avLst/>
          </a:prstGeom>
          <a:noFill/>
        </p:spPr>
        <p:txBody>
          <a:bodyPr wrap="square" rtlCol="0">
            <a:spAutoFit/>
          </a:bodyPr>
          <a:lstStyle/>
          <a:p>
            <a:r>
              <a:rPr lang="en-US" sz="1000" dirty="0">
                <a:hlinkClick r:id="rId3"/>
              </a:rPr>
              <a:t>Link to:  EMU Catalog Academic Program Page</a:t>
            </a:r>
            <a:endParaRPr lang="en-US" sz="1000" dirty="0"/>
          </a:p>
        </p:txBody>
      </p:sp>
      <p:pic>
        <p:nvPicPr>
          <p:cNvPr id="11" name="Picture 10">
            <a:extLst>
              <a:ext uri="{FF2B5EF4-FFF2-40B4-BE49-F238E27FC236}">
                <a16:creationId xmlns:a16="http://schemas.microsoft.com/office/drawing/2014/main" id="{5BD8C44E-989C-5E42-835B-69C981D39B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1890" y="2946172"/>
            <a:ext cx="5961566" cy="3462557"/>
          </a:xfrm>
          <a:prstGeom prst="rect">
            <a:avLst/>
          </a:prstGeom>
        </p:spPr>
      </p:pic>
    </p:spTree>
    <p:extLst>
      <p:ext uri="{BB962C8B-B14F-4D97-AF65-F5344CB8AC3E}">
        <p14:creationId xmlns:p14="http://schemas.microsoft.com/office/powerpoint/2010/main" val="1131001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84764"/>
            <a:ext cx="7024744" cy="900945"/>
          </a:xfrm>
        </p:spPr>
        <p:txBody>
          <a:bodyPr>
            <a:normAutofit fontScale="90000"/>
          </a:bodyPr>
          <a:lstStyle/>
          <a:p>
            <a:pPr algn="ctr"/>
            <a:r>
              <a:rPr lang="en-US" sz="6000" b="1" dirty="0"/>
              <a:t>#2</a:t>
            </a:r>
          </a:p>
        </p:txBody>
      </p:sp>
      <p:sp>
        <p:nvSpPr>
          <p:cNvPr id="3" name="Content Placeholder 2"/>
          <p:cNvSpPr>
            <a:spLocks noGrp="1"/>
          </p:cNvSpPr>
          <p:nvPr>
            <p:ph idx="1"/>
          </p:nvPr>
        </p:nvSpPr>
        <p:spPr>
          <a:xfrm>
            <a:off x="431800" y="2324100"/>
            <a:ext cx="5611923" cy="3795699"/>
          </a:xfrm>
        </p:spPr>
        <p:txBody>
          <a:bodyPr>
            <a:normAutofit fontScale="92500" lnSpcReduction="10000"/>
          </a:bodyPr>
          <a:lstStyle/>
          <a:p>
            <a:r>
              <a:rPr lang="en-US" dirty="0">
                <a:solidFill>
                  <a:schemeClr val="tx1"/>
                </a:solidFill>
              </a:rPr>
              <a:t>Apply to EMU in order to have your previous transcripts  as well as potential courses reviewed, as well as to receive advising and eventually be eligible to apply to the EMU CP </a:t>
            </a:r>
          </a:p>
          <a:p>
            <a:pPr lvl="1"/>
            <a:r>
              <a:rPr lang="en-US" dirty="0">
                <a:solidFill>
                  <a:schemeClr val="tx1"/>
                </a:solidFill>
              </a:rPr>
              <a:t>Apply initially as Bachelors or 2</a:t>
            </a:r>
            <a:r>
              <a:rPr lang="en-US" baseline="30000" dirty="0">
                <a:solidFill>
                  <a:schemeClr val="tx1"/>
                </a:solidFill>
              </a:rPr>
              <a:t>nd</a:t>
            </a:r>
            <a:r>
              <a:rPr lang="en-US" dirty="0">
                <a:solidFill>
                  <a:schemeClr val="tx1"/>
                </a:solidFill>
              </a:rPr>
              <a:t> Bachelor’s of Science with </a:t>
            </a:r>
            <a:r>
              <a:rPr lang="en-US" i="1" dirty="0">
                <a:solidFill>
                  <a:schemeClr val="tx1"/>
                </a:solidFill>
              </a:rPr>
              <a:t>Dietetic Intent </a:t>
            </a:r>
            <a:r>
              <a:rPr lang="en-US" dirty="0">
                <a:solidFill>
                  <a:schemeClr val="tx1"/>
                </a:solidFill>
              </a:rPr>
              <a:t>(</a:t>
            </a:r>
            <a:r>
              <a:rPr lang="en-US" u="sng" dirty="0">
                <a:solidFill>
                  <a:schemeClr val="tx1"/>
                </a:solidFill>
              </a:rPr>
              <a:t>not</a:t>
            </a:r>
            <a:r>
              <a:rPr lang="en-US" dirty="0">
                <a:solidFill>
                  <a:schemeClr val="tx1"/>
                </a:solidFill>
              </a:rPr>
              <a:t> MS ~ this occurs after acceptance to the CP) </a:t>
            </a:r>
          </a:p>
          <a:p>
            <a:pPr lvl="1"/>
            <a:r>
              <a:rPr lang="en-US" dirty="0">
                <a:solidFill>
                  <a:schemeClr val="tx1"/>
                </a:solidFill>
              </a:rPr>
              <a:t>Provide official transcripts from all former colleges and universities to EMU Admissions</a:t>
            </a:r>
          </a:p>
        </p:txBody>
      </p:sp>
      <p:pic>
        <p:nvPicPr>
          <p:cNvPr id="8" name="Picture 7" descr="896.jpg">
            <a:extLst>
              <a:ext uri="{FF2B5EF4-FFF2-40B4-BE49-F238E27FC236}">
                <a16:creationId xmlns:a16="http://schemas.microsoft.com/office/drawing/2014/main" id="{7FE9FF8A-A43A-D347-8C93-3691B495B3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723" y="3079102"/>
            <a:ext cx="2455742" cy="2455742"/>
          </a:xfrm>
          <a:prstGeom prst="rect">
            <a:avLst/>
          </a:prstGeom>
        </p:spPr>
      </p:pic>
      <p:sp>
        <p:nvSpPr>
          <p:cNvPr id="9" name="TextBox 8">
            <a:extLst>
              <a:ext uri="{FF2B5EF4-FFF2-40B4-BE49-F238E27FC236}">
                <a16:creationId xmlns:a16="http://schemas.microsoft.com/office/drawing/2014/main" id="{ED5B8DE3-09C0-6D4F-BDE3-001112763DA4}"/>
              </a:ext>
            </a:extLst>
          </p:cNvPr>
          <p:cNvSpPr txBox="1"/>
          <p:nvPr/>
        </p:nvSpPr>
        <p:spPr>
          <a:xfrm>
            <a:off x="3251200" y="1561599"/>
            <a:ext cx="3213100" cy="584775"/>
          </a:xfrm>
          <a:prstGeom prst="rect">
            <a:avLst/>
          </a:prstGeom>
          <a:noFill/>
        </p:spPr>
        <p:txBody>
          <a:bodyPr wrap="square" rtlCol="0">
            <a:spAutoFit/>
          </a:bodyPr>
          <a:lstStyle/>
          <a:p>
            <a:r>
              <a:rPr lang="en-US" sz="3200" dirty="0">
                <a:solidFill>
                  <a:schemeClr val="accent1"/>
                </a:solidFill>
                <a:latin typeface="+mj-lt"/>
              </a:rPr>
              <a:t>Apply to EMU</a:t>
            </a:r>
          </a:p>
        </p:txBody>
      </p:sp>
    </p:spTree>
    <p:extLst>
      <p:ext uri="{BB962C8B-B14F-4D97-AF65-F5344CB8AC3E}">
        <p14:creationId xmlns:p14="http://schemas.microsoft.com/office/powerpoint/2010/main" val="4019518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48062"/>
            <a:ext cx="7024744" cy="1143000"/>
          </a:xfrm>
        </p:spPr>
        <p:txBody>
          <a:bodyPr>
            <a:normAutofit/>
          </a:bodyPr>
          <a:lstStyle/>
          <a:p>
            <a:pPr algn="ctr"/>
            <a:r>
              <a:rPr lang="en-US" sz="6000" b="1" dirty="0"/>
              <a:t>#3</a:t>
            </a:r>
          </a:p>
        </p:txBody>
      </p:sp>
      <p:sp>
        <p:nvSpPr>
          <p:cNvPr id="3" name="Content Placeholder 2"/>
          <p:cNvSpPr>
            <a:spLocks noGrp="1"/>
          </p:cNvSpPr>
          <p:nvPr>
            <p:ph idx="1"/>
          </p:nvPr>
        </p:nvSpPr>
        <p:spPr>
          <a:xfrm>
            <a:off x="802190" y="1930400"/>
            <a:ext cx="7024744" cy="1409700"/>
          </a:xfrm>
        </p:spPr>
        <p:txBody>
          <a:bodyPr>
            <a:normAutofit fontScale="92500" lnSpcReduction="10000"/>
          </a:bodyPr>
          <a:lstStyle/>
          <a:p>
            <a:pPr marL="68580" indent="0">
              <a:buNone/>
            </a:pPr>
            <a:endParaRPr lang="en-US" b="1" dirty="0">
              <a:solidFill>
                <a:srgbClr val="94C600"/>
              </a:solidFill>
            </a:endParaRPr>
          </a:p>
          <a:p>
            <a:pPr algn="ctr"/>
            <a:r>
              <a:rPr lang="en-US" b="1" dirty="0">
                <a:solidFill>
                  <a:schemeClr val="tx1"/>
                </a:solidFill>
              </a:rPr>
              <a:t>After</a:t>
            </a:r>
            <a:r>
              <a:rPr lang="en-US" dirty="0">
                <a:solidFill>
                  <a:schemeClr val="tx1"/>
                </a:solidFill>
              </a:rPr>
              <a:t> notification of admission to EMU, you may email CHHS advising for transcript evaluation and a program of study</a:t>
            </a:r>
          </a:p>
          <a:p>
            <a:pPr marL="68580" indent="0">
              <a:buNone/>
            </a:pPr>
            <a:endParaRPr lang="en-US" b="1" dirty="0">
              <a:solidFill>
                <a:srgbClr val="94C600"/>
              </a:solidFill>
            </a:endParaRPr>
          </a:p>
          <a:p>
            <a:pPr marL="68580" indent="0">
              <a:buNone/>
            </a:pPr>
            <a:endParaRPr lang="en-US" dirty="0"/>
          </a:p>
          <a:p>
            <a:endParaRPr lang="en-US" dirty="0"/>
          </a:p>
        </p:txBody>
      </p:sp>
      <p:pic>
        <p:nvPicPr>
          <p:cNvPr id="7" name="Picture 6">
            <a:extLst>
              <a:ext uri="{FF2B5EF4-FFF2-40B4-BE49-F238E27FC236}">
                <a16:creationId xmlns:a16="http://schemas.microsoft.com/office/drawing/2014/main" id="{3B8089D6-B750-FF47-B4E3-0547EC8740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7970" y="3589692"/>
            <a:ext cx="3915784" cy="2610523"/>
          </a:xfrm>
          <a:prstGeom prst="rect">
            <a:avLst/>
          </a:prstGeom>
        </p:spPr>
      </p:pic>
      <p:sp>
        <p:nvSpPr>
          <p:cNvPr id="8" name="TextBox 7">
            <a:extLst>
              <a:ext uri="{FF2B5EF4-FFF2-40B4-BE49-F238E27FC236}">
                <a16:creationId xmlns:a16="http://schemas.microsoft.com/office/drawing/2014/main" id="{84620EAC-8163-9E47-8D00-98918174E42E}"/>
              </a:ext>
            </a:extLst>
          </p:cNvPr>
          <p:cNvSpPr txBox="1"/>
          <p:nvPr/>
        </p:nvSpPr>
        <p:spPr>
          <a:xfrm>
            <a:off x="3017524" y="1591062"/>
            <a:ext cx="3608680" cy="584775"/>
          </a:xfrm>
          <a:prstGeom prst="rect">
            <a:avLst/>
          </a:prstGeom>
          <a:noFill/>
        </p:spPr>
        <p:txBody>
          <a:bodyPr wrap="none" rtlCol="0">
            <a:spAutoFit/>
          </a:bodyPr>
          <a:lstStyle/>
          <a:p>
            <a:r>
              <a:rPr lang="en-US" sz="3200" dirty="0">
                <a:solidFill>
                  <a:schemeClr val="accent1"/>
                </a:solidFill>
                <a:latin typeface="+mj-lt"/>
              </a:rPr>
              <a:t>Transcript Review</a:t>
            </a:r>
          </a:p>
        </p:txBody>
      </p:sp>
    </p:spTree>
    <p:extLst>
      <p:ext uri="{BB962C8B-B14F-4D97-AF65-F5344CB8AC3E}">
        <p14:creationId xmlns:p14="http://schemas.microsoft.com/office/powerpoint/2010/main" val="2038273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55131"/>
            <a:ext cx="7024744" cy="818069"/>
          </a:xfrm>
        </p:spPr>
        <p:txBody>
          <a:bodyPr>
            <a:normAutofit fontScale="90000"/>
          </a:bodyPr>
          <a:lstStyle/>
          <a:p>
            <a:pPr algn="ctr"/>
            <a:r>
              <a:rPr lang="en-US" sz="6000" b="1" dirty="0"/>
              <a:t>#4</a:t>
            </a:r>
          </a:p>
        </p:txBody>
      </p:sp>
      <p:sp>
        <p:nvSpPr>
          <p:cNvPr id="3" name="Content Placeholder 2"/>
          <p:cNvSpPr>
            <a:spLocks noGrp="1"/>
          </p:cNvSpPr>
          <p:nvPr>
            <p:ph idx="1"/>
          </p:nvPr>
        </p:nvSpPr>
        <p:spPr>
          <a:xfrm>
            <a:off x="469900" y="1790700"/>
            <a:ext cx="8204200" cy="4593166"/>
          </a:xfrm>
        </p:spPr>
        <p:txBody>
          <a:bodyPr>
            <a:normAutofit/>
          </a:bodyPr>
          <a:lstStyle/>
          <a:p>
            <a:pPr marL="68580" indent="0">
              <a:buNone/>
            </a:pPr>
            <a:endParaRPr lang="en-US" b="1" dirty="0">
              <a:solidFill>
                <a:srgbClr val="94C600"/>
              </a:solidFill>
            </a:endParaRPr>
          </a:p>
          <a:p>
            <a:pPr marL="68580" indent="0" algn="ctr">
              <a:buNone/>
            </a:pPr>
            <a:r>
              <a:rPr lang="en-US" sz="2200" dirty="0">
                <a:solidFill>
                  <a:schemeClr val="tx1"/>
                </a:solidFill>
              </a:rPr>
              <a:t>Earn grades of C or higher and pre-application prerequisite course GPA of 3.0 or higher</a:t>
            </a:r>
          </a:p>
          <a:p>
            <a:endParaRPr lang="en-US" dirty="0"/>
          </a:p>
        </p:txBody>
      </p:sp>
      <p:pic>
        <p:nvPicPr>
          <p:cNvPr id="5" name="Picture 4">
            <a:extLst>
              <a:ext uri="{FF2B5EF4-FFF2-40B4-BE49-F238E27FC236}">
                <a16:creationId xmlns:a16="http://schemas.microsoft.com/office/drawing/2014/main" id="{7FBDE740-2045-8349-97B8-E2D944CAD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2498" y="3192272"/>
            <a:ext cx="4588139" cy="3056269"/>
          </a:xfrm>
          <a:prstGeom prst="rect">
            <a:avLst/>
          </a:prstGeom>
        </p:spPr>
      </p:pic>
      <p:sp>
        <p:nvSpPr>
          <p:cNvPr id="6" name="TextBox 5">
            <a:extLst>
              <a:ext uri="{FF2B5EF4-FFF2-40B4-BE49-F238E27FC236}">
                <a16:creationId xmlns:a16="http://schemas.microsoft.com/office/drawing/2014/main" id="{11FE0179-8F3D-7A41-9C93-E8176ADDA599}"/>
              </a:ext>
            </a:extLst>
          </p:cNvPr>
          <p:cNvSpPr txBox="1"/>
          <p:nvPr/>
        </p:nvSpPr>
        <p:spPr>
          <a:xfrm>
            <a:off x="2107517" y="1206500"/>
            <a:ext cx="5118100" cy="1077218"/>
          </a:xfrm>
          <a:prstGeom prst="rect">
            <a:avLst/>
          </a:prstGeom>
          <a:noFill/>
        </p:spPr>
        <p:txBody>
          <a:bodyPr wrap="square" rtlCol="0">
            <a:spAutoFit/>
          </a:bodyPr>
          <a:lstStyle/>
          <a:p>
            <a:r>
              <a:rPr lang="en-US" sz="3200" dirty="0">
                <a:solidFill>
                  <a:schemeClr val="accent1"/>
                </a:solidFill>
                <a:latin typeface="+mj-lt"/>
              </a:rPr>
              <a:t>Successfully Complete Prerequisite Courses</a:t>
            </a:r>
            <a:endParaRPr lang="en-US" sz="3200" dirty="0">
              <a:solidFill>
                <a:srgbClr val="94C600"/>
              </a:solidFill>
              <a:latin typeface="+mj-lt"/>
            </a:endParaRPr>
          </a:p>
        </p:txBody>
      </p:sp>
    </p:spTree>
    <p:extLst>
      <p:ext uri="{BB962C8B-B14F-4D97-AF65-F5344CB8AC3E}">
        <p14:creationId xmlns:p14="http://schemas.microsoft.com/office/powerpoint/2010/main" val="911086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37148-1001-B243-9BAF-C4E7964178BE}"/>
              </a:ext>
            </a:extLst>
          </p:cNvPr>
          <p:cNvSpPr>
            <a:spLocks noGrp="1"/>
          </p:cNvSpPr>
          <p:nvPr>
            <p:ph type="title"/>
          </p:nvPr>
        </p:nvSpPr>
        <p:spPr>
          <a:xfrm>
            <a:off x="1043492" y="453923"/>
            <a:ext cx="7024744" cy="777977"/>
          </a:xfrm>
        </p:spPr>
        <p:txBody>
          <a:bodyPr/>
          <a:lstStyle/>
          <a:p>
            <a:pPr algn="ctr"/>
            <a:r>
              <a:rPr lang="en-US" b="1" dirty="0"/>
              <a:t>#5</a:t>
            </a:r>
            <a:endParaRPr lang="en-US" dirty="0"/>
          </a:p>
        </p:txBody>
      </p:sp>
      <p:sp>
        <p:nvSpPr>
          <p:cNvPr id="3" name="Content Placeholder 2">
            <a:extLst>
              <a:ext uri="{FF2B5EF4-FFF2-40B4-BE49-F238E27FC236}">
                <a16:creationId xmlns:a16="http://schemas.microsoft.com/office/drawing/2014/main" id="{251E8A5D-44F3-5841-B7C2-A477F186802F}"/>
              </a:ext>
            </a:extLst>
          </p:cNvPr>
          <p:cNvSpPr>
            <a:spLocks noGrp="1"/>
          </p:cNvSpPr>
          <p:nvPr>
            <p:ph idx="1"/>
          </p:nvPr>
        </p:nvSpPr>
        <p:spPr>
          <a:xfrm>
            <a:off x="1043492" y="1794148"/>
            <a:ext cx="6777317" cy="1720018"/>
          </a:xfrm>
        </p:spPr>
        <p:txBody>
          <a:bodyPr/>
          <a:lstStyle/>
          <a:p>
            <a:pPr marL="68580" indent="0" algn="ctr">
              <a:buNone/>
            </a:pPr>
            <a:r>
              <a:rPr lang="en-US" sz="2200" dirty="0">
                <a:solidFill>
                  <a:schemeClr val="tx1"/>
                </a:solidFill>
              </a:rPr>
              <a:t>Volunteer a minimum of 24 hours in a nutrition/dietetics, healthcare, or food-related area, while completing the </a:t>
            </a:r>
            <a:r>
              <a:rPr lang="en-US" sz="2200" dirty="0">
                <a:solidFill>
                  <a:schemeClr val="tx1"/>
                </a:solidFill>
                <a:hlinkClick r:id="rId2">
                  <a:extLst>
                    <a:ext uri="{A12FA001-AC4F-418D-AE19-62706E023703}">
                      <ahyp:hlinkClr xmlns:ahyp="http://schemas.microsoft.com/office/drawing/2018/hyperlinkcolor" val="tx"/>
                    </a:ext>
                  </a:extLst>
                </a:hlinkClick>
              </a:rPr>
              <a:t>required form </a:t>
            </a:r>
            <a:r>
              <a:rPr lang="en-US" sz="2200" dirty="0">
                <a:solidFill>
                  <a:schemeClr val="tx1"/>
                </a:solidFill>
              </a:rPr>
              <a:t>each time (with supervisor’s signature)</a:t>
            </a:r>
          </a:p>
          <a:p>
            <a:endParaRPr lang="en-US" dirty="0"/>
          </a:p>
        </p:txBody>
      </p:sp>
      <p:pic>
        <p:nvPicPr>
          <p:cNvPr id="9" name="Picture 8">
            <a:extLst>
              <a:ext uri="{FF2B5EF4-FFF2-40B4-BE49-F238E27FC236}">
                <a16:creationId xmlns:a16="http://schemas.microsoft.com/office/drawing/2014/main" id="{66455798-30FA-0F4B-B5C5-CE00C4B80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200" y="3514166"/>
            <a:ext cx="4025900" cy="2681748"/>
          </a:xfrm>
          <a:prstGeom prst="rect">
            <a:avLst/>
          </a:prstGeom>
        </p:spPr>
      </p:pic>
      <p:sp>
        <p:nvSpPr>
          <p:cNvPr id="10" name="TextBox 9">
            <a:extLst>
              <a:ext uri="{FF2B5EF4-FFF2-40B4-BE49-F238E27FC236}">
                <a16:creationId xmlns:a16="http://schemas.microsoft.com/office/drawing/2014/main" id="{94E5A35B-92F6-7646-AD75-7868FAD6DE5B}"/>
              </a:ext>
            </a:extLst>
          </p:cNvPr>
          <p:cNvSpPr txBox="1"/>
          <p:nvPr/>
        </p:nvSpPr>
        <p:spPr>
          <a:xfrm>
            <a:off x="2498464" y="1231900"/>
            <a:ext cx="4114800" cy="584775"/>
          </a:xfrm>
          <a:prstGeom prst="rect">
            <a:avLst/>
          </a:prstGeom>
          <a:noFill/>
        </p:spPr>
        <p:txBody>
          <a:bodyPr wrap="square" rtlCol="0">
            <a:spAutoFit/>
          </a:bodyPr>
          <a:lstStyle/>
          <a:p>
            <a:pPr algn="ctr"/>
            <a:r>
              <a:rPr lang="en-US" sz="3200" dirty="0">
                <a:solidFill>
                  <a:schemeClr val="accent1"/>
                </a:solidFill>
                <a:latin typeface="+mj-lt"/>
              </a:rPr>
              <a:t>Volunteer</a:t>
            </a:r>
          </a:p>
        </p:txBody>
      </p:sp>
    </p:spTree>
    <p:extLst>
      <p:ext uri="{BB962C8B-B14F-4D97-AF65-F5344CB8AC3E}">
        <p14:creationId xmlns:p14="http://schemas.microsoft.com/office/powerpoint/2010/main" val="1947681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81591" y="342900"/>
            <a:ext cx="7024744" cy="1143000"/>
          </a:xfrm>
        </p:spPr>
        <p:txBody>
          <a:bodyPr>
            <a:normAutofit/>
          </a:bodyPr>
          <a:lstStyle/>
          <a:p>
            <a:pPr algn="ctr"/>
            <a:r>
              <a:rPr lang="en-US" sz="6000" b="1" dirty="0"/>
              <a:t>#6</a:t>
            </a:r>
            <a:endParaRPr lang="en-US" sz="6000" dirty="0"/>
          </a:p>
        </p:txBody>
      </p:sp>
      <p:sp>
        <p:nvSpPr>
          <p:cNvPr id="3" name="Content Placeholder 2"/>
          <p:cNvSpPr>
            <a:spLocks noGrp="1"/>
          </p:cNvSpPr>
          <p:nvPr>
            <p:ph idx="1"/>
          </p:nvPr>
        </p:nvSpPr>
        <p:spPr>
          <a:xfrm>
            <a:off x="723901" y="2219026"/>
            <a:ext cx="7233322" cy="3508977"/>
          </a:xfrm>
        </p:spPr>
        <p:txBody>
          <a:bodyPr/>
          <a:lstStyle/>
          <a:p>
            <a:pPr algn="ctr"/>
            <a:r>
              <a:rPr lang="en-US" sz="2200" dirty="0">
                <a:solidFill>
                  <a:schemeClr val="tx1"/>
                </a:solidFill>
              </a:rPr>
              <a:t>Habitually review the EMU Dietetics website</a:t>
            </a:r>
          </a:p>
          <a:p>
            <a:pPr algn="ctr"/>
            <a:r>
              <a:rPr lang="en-US" sz="2200" dirty="0">
                <a:solidFill>
                  <a:schemeClr val="tx1"/>
                </a:solidFill>
              </a:rPr>
              <a:t>If you plan to be a distance/online student, contact and secure preceptors in advance</a:t>
            </a:r>
          </a:p>
          <a:p>
            <a:pPr marL="68580" indent="0">
              <a:buNone/>
            </a:pPr>
            <a:endParaRPr lang="en-US" dirty="0"/>
          </a:p>
        </p:txBody>
      </p:sp>
      <p:pic>
        <p:nvPicPr>
          <p:cNvPr id="2" name="Picture 1" descr="IMG_20150210_165719_48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9509" y="3681414"/>
            <a:ext cx="4616706" cy="2602308"/>
          </a:xfrm>
          <a:prstGeom prst="rect">
            <a:avLst/>
          </a:prstGeom>
        </p:spPr>
      </p:pic>
      <p:sp>
        <p:nvSpPr>
          <p:cNvPr id="5" name="TextBox 4">
            <a:extLst>
              <a:ext uri="{FF2B5EF4-FFF2-40B4-BE49-F238E27FC236}">
                <a16:creationId xmlns:a16="http://schemas.microsoft.com/office/drawing/2014/main" id="{072215D3-5B2A-614E-B936-6B499AB873D6}"/>
              </a:ext>
            </a:extLst>
          </p:cNvPr>
          <p:cNvSpPr txBox="1"/>
          <p:nvPr/>
        </p:nvSpPr>
        <p:spPr>
          <a:xfrm>
            <a:off x="2171700" y="1485900"/>
            <a:ext cx="4961618" cy="584775"/>
          </a:xfrm>
          <a:prstGeom prst="rect">
            <a:avLst/>
          </a:prstGeom>
          <a:noFill/>
        </p:spPr>
        <p:txBody>
          <a:bodyPr wrap="square" rtlCol="0">
            <a:spAutoFit/>
          </a:bodyPr>
          <a:lstStyle/>
          <a:p>
            <a:pPr algn="ctr"/>
            <a:r>
              <a:rPr lang="en-US" sz="3200" dirty="0">
                <a:solidFill>
                  <a:schemeClr val="accent1"/>
                </a:solidFill>
                <a:latin typeface="+mj-lt"/>
              </a:rPr>
              <a:t>Stay on Track</a:t>
            </a:r>
          </a:p>
        </p:txBody>
      </p:sp>
    </p:spTree>
    <p:extLst>
      <p:ext uri="{BB962C8B-B14F-4D97-AF65-F5344CB8AC3E}">
        <p14:creationId xmlns:p14="http://schemas.microsoft.com/office/powerpoint/2010/main" val="1562428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530" y="571500"/>
            <a:ext cx="7024744" cy="886691"/>
          </a:xfrm>
        </p:spPr>
        <p:txBody>
          <a:bodyPr>
            <a:normAutofit fontScale="90000"/>
          </a:bodyPr>
          <a:lstStyle/>
          <a:p>
            <a:pPr algn="ctr"/>
            <a:r>
              <a:rPr lang="en-US" sz="6000" b="1" dirty="0"/>
              <a:t>#7</a:t>
            </a:r>
          </a:p>
        </p:txBody>
      </p:sp>
      <p:sp>
        <p:nvSpPr>
          <p:cNvPr id="3" name="Content Placeholder 2"/>
          <p:cNvSpPr>
            <a:spLocks noGrp="1"/>
          </p:cNvSpPr>
          <p:nvPr>
            <p:ph idx="1"/>
          </p:nvPr>
        </p:nvSpPr>
        <p:spPr>
          <a:xfrm>
            <a:off x="985530" y="2362200"/>
            <a:ext cx="7625070" cy="4089400"/>
          </a:xfrm>
        </p:spPr>
        <p:txBody>
          <a:bodyPr>
            <a:normAutofit fontScale="70000" lnSpcReduction="20000"/>
          </a:bodyPr>
          <a:lstStyle/>
          <a:p>
            <a:pPr algn="ctr"/>
            <a:r>
              <a:rPr lang="en-US" sz="2800" dirty="0">
                <a:solidFill>
                  <a:schemeClr val="tx1"/>
                </a:solidFill>
              </a:rPr>
              <a:t>Once all pre-application prerequisite courses are successfully completed and additional requirements are met, start EMU CP 2-step online application process between November 1 and January 1 (specific application information available on </a:t>
            </a:r>
            <a:r>
              <a:rPr lang="en-US" sz="2800" dirty="0">
                <a:solidFill>
                  <a:schemeClr val="tx1"/>
                </a:solidFill>
                <a:hlinkClick r:id="rId3">
                  <a:extLst>
                    <a:ext uri="{A12FA001-AC4F-418D-AE19-62706E023703}">
                      <ahyp:hlinkClr xmlns:ahyp="http://schemas.microsoft.com/office/drawing/2018/hyperlinkcolor" val="tx"/>
                    </a:ext>
                  </a:extLst>
                </a:hlinkClick>
              </a:rPr>
              <a:t>catalog website</a:t>
            </a:r>
            <a:r>
              <a:rPr lang="en-US" sz="2800" dirty="0">
                <a:solidFill>
                  <a:schemeClr val="tx1"/>
                </a:solidFill>
              </a:rPr>
              <a:t>; dates may vary annually)</a:t>
            </a:r>
          </a:p>
          <a:p>
            <a:pPr marL="68580" indent="0">
              <a:buNone/>
            </a:pPr>
            <a:endParaRPr lang="en-US" dirty="0"/>
          </a:p>
          <a:p>
            <a:endParaRPr lang="en-US" b="1" dirty="0">
              <a:solidFill>
                <a:srgbClr val="94C600"/>
              </a:solidFill>
            </a:endParaRPr>
          </a:p>
          <a:p>
            <a:endParaRPr lang="en-US" b="1" dirty="0">
              <a:solidFill>
                <a:srgbClr val="94C600"/>
              </a:solidFill>
            </a:endParaRPr>
          </a:p>
          <a:p>
            <a:endParaRPr lang="en-US" b="1" dirty="0">
              <a:solidFill>
                <a:srgbClr val="94C600"/>
              </a:solidFill>
            </a:endParaRPr>
          </a:p>
          <a:p>
            <a:endParaRPr lang="en-US" b="1" dirty="0">
              <a:solidFill>
                <a:srgbClr val="94C600"/>
              </a:solidFill>
            </a:endParaRPr>
          </a:p>
          <a:p>
            <a:endParaRPr lang="en-US" b="1" dirty="0">
              <a:solidFill>
                <a:srgbClr val="94C600"/>
              </a:solidFill>
            </a:endParaRPr>
          </a:p>
          <a:p>
            <a:endParaRPr lang="en-US" b="1" dirty="0">
              <a:solidFill>
                <a:srgbClr val="94C600"/>
              </a:solidFill>
            </a:endParaRPr>
          </a:p>
          <a:p>
            <a:pPr algn="ctr"/>
            <a:endParaRPr lang="en-US" b="1" dirty="0">
              <a:solidFill>
                <a:srgbClr val="94C600"/>
              </a:solidFill>
            </a:endParaRPr>
          </a:p>
          <a:p>
            <a:pPr algn="ctr"/>
            <a:r>
              <a:rPr lang="en-US" dirty="0">
                <a:solidFill>
                  <a:schemeClr val="tx1"/>
                </a:solidFill>
              </a:rPr>
              <a:t>Best wishes as you begin this journey!</a:t>
            </a:r>
          </a:p>
          <a:p>
            <a:endParaRPr lang="en-US" dirty="0"/>
          </a:p>
        </p:txBody>
      </p:sp>
      <p:pic>
        <p:nvPicPr>
          <p:cNvPr id="6" name="Picture 5" descr="_DSC082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75100" y="3949700"/>
            <a:ext cx="2261341" cy="1995529"/>
          </a:xfrm>
          <a:prstGeom prst="rect">
            <a:avLst/>
          </a:prstGeom>
        </p:spPr>
      </p:pic>
      <p:sp>
        <p:nvSpPr>
          <p:cNvPr id="4" name="TextBox 3">
            <a:extLst>
              <a:ext uri="{FF2B5EF4-FFF2-40B4-BE49-F238E27FC236}">
                <a16:creationId xmlns:a16="http://schemas.microsoft.com/office/drawing/2014/main" id="{0FFF1DD4-CD7D-3E45-BE44-53E1C6FDAE05}"/>
              </a:ext>
            </a:extLst>
          </p:cNvPr>
          <p:cNvSpPr txBox="1"/>
          <p:nvPr/>
        </p:nvSpPr>
        <p:spPr>
          <a:xfrm>
            <a:off x="3733800" y="1612900"/>
            <a:ext cx="1526095" cy="584775"/>
          </a:xfrm>
          <a:prstGeom prst="rect">
            <a:avLst/>
          </a:prstGeom>
          <a:noFill/>
        </p:spPr>
        <p:txBody>
          <a:bodyPr wrap="square" rtlCol="0">
            <a:spAutoFit/>
          </a:bodyPr>
          <a:lstStyle/>
          <a:p>
            <a:pPr algn="ctr"/>
            <a:r>
              <a:rPr lang="en-US" sz="3200" dirty="0">
                <a:solidFill>
                  <a:schemeClr val="accent1"/>
                </a:solidFill>
                <a:latin typeface="+mj-lt"/>
              </a:rPr>
              <a:t>Apply</a:t>
            </a:r>
          </a:p>
        </p:txBody>
      </p:sp>
    </p:spTree>
    <p:extLst>
      <p:ext uri="{BB962C8B-B14F-4D97-AF65-F5344CB8AC3E}">
        <p14:creationId xmlns:p14="http://schemas.microsoft.com/office/powerpoint/2010/main" val="11302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5852-3DDC-F24D-857E-637B82455490}"/>
              </a:ext>
            </a:extLst>
          </p:cNvPr>
          <p:cNvSpPr>
            <a:spLocks noGrp="1"/>
          </p:cNvSpPr>
          <p:nvPr>
            <p:ph type="title"/>
          </p:nvPr>
        </p:nvSpPr>
        <p:spPr/>
        <p:txBody>
          <a:bodyPr/>
          <a:lstStyle/>
          <a:p>
            <a:r>
              <a:rPr lang="en-US" dirty="0"/>
              <a:t>Additional Information…</a:t>
            </a:r>
          </a:p>
        </p:txBody>
      </p:sp>
      <p:sp>
        <p:nvSpPr>
          <p:cNvPr id="3" name="Content Placeholder 2">
            <a:extLst>
              <a:ext uri="{FF2B5EF4-FFF2-40B4-BE49-F238E27FC236}">
                <a16:creationId xmlns:a16="http://schemas.microsoft.com/office/drawing/2014/main" id="{E17A9573-EA66-2646-9F98-1932E38A23E3}"/>
              </a:ext>
            </a:extLst>
          </p:cNvPr>
          <p:cNvSpPr>
            <a:spLocks noGrp="1"/>
          </p:cNvSpPr>
          <p:nvPr>
            <p:ph idx="1"/>
          </p:nvPr>
        </p:nvSpPr>
        <p:spPr/>
        <p:txBody>
          <a:bodyPr/>
          <a:lstStyle/>
          <a:p>
            <a:r>
              <a:rPr lang="en-US" dirty="0"/>
              <a:t>If you’re interested, and would like additional information about the EMU CP, the next few slides provide insights from and about a few of our numerous, successful alumni…</a:t>
            </a:r>
          </a:p>
          <a:p>
            <a:endParaRPr lang="en-US" dirty="0"/>
          </a:p>
        </p:txBody>
      </p:sp>
      <p:pic>
        <p:nvPicPr>
          <p:cNvPr id="6" name="Picture 5">
            <a:extLst>
              <a:ext uri="{FF2B5EF4-FFF2-40B4-BE49-F238E27FC236}">
                <a16:creationId xmlns:a16="http://schemas.microsoft.com/office/drawing/2014/main" id="{E86A0E07-C432-DB4D-989E-0B4E2C4B40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1300" y="4019550"/>
            <a:ext cx="3158067" cy="2368550"/>
          </a:xfrm>
          <a:prstGeom prst="rect">
            <a:avLst/>
          </a:prstGeom>
        </p:spPr>
      </p:pic>
    </p:spTree>
    <p:extLst>
      <p:ext uri="{BB962C8B-B14F-4D97-AF65-F5344CB8AC3E}">
        <p14:creationId xmlns:p14="http://schemas.microsoft.com/office/powerpoint/2010/main" val="11624672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C0948-6C86-CD45-B864-10C2158CFDBA}"/>
              </a:ext>
            </a:extLst>
          </p:cNvPr>
          <p:cNvSpPr>
            <a:spLocks noGrp="1"/>
          </p:cNvSpPr>
          <p:nvPr>
            <p:ph type="title"/>
          </p:nvPr>
        </p:nvSpPr>
        <p:spPr>
          <a:xfrm>
            <a:off x="1043492" y="375166"/>
            <a:ext cx="7024744" cy="1143000"/>
          </a:xfrm>
        </p:spPr>
        <p:txBody>
          <a:bodyPr/>
          <a:lstStyle/>
          <a:p>
            <a:r>
              <a:rPr lang="en-US" dirty="0"/>
              <a:t>Testimonial</a:t>
            </a:r>
          </a:p>
        </p:txBody>
      </p:sp>
      <p:sp>
        <p:nvSpPr>
          <p:cNvPr id="3" name="Content Placeholder 2">
            <a:extLst>
              <a:ext uri="{FF2B5EF4-FFF2-40B4-BE49-F238E27FC236}">
                <a16:creationId xmlns:a16="http://schemas.microsoft.com/office/drawing/2014/main" id="{54DBAB95-7685-4441-8FD3-72D37CBDEBE9}"/>
              </a:ext>
            </a:extLst>
          </p:cNvPr>
          <p:cNvSpPr>
            <a:spLocks noGrp="1"/>
          </p:cNvSpPr>
          <p:nvPr>
            <p:ph idx="1"/>
          </p:nvPr>
        </p:nvSpPr>
        <p:spPr>
          <a:xfrm>
            <a:off x="963914" y="1518166"/>
            <a:ext cx="6777317" cy="3508977"/>
          </a:xfrm>
        </p:spPr>
        <p:txBody>
          <a:bodyPr>
            <a:normAutofit fontScale="85000" lnSpcReduction="20000"/>
          </a:bodyPr>
          <a:lstStyle/>
          <a:p>
            <a:r>
              <a:rPr lang="en-US" i="1" dirty="0"/>
              <a:t>I am so grateful I made the decision to take the dietetics program at EMU. The structure allowed me to effectively learn and gain experience to start practicing as a registered dietitian right after graduation. I had the opportunity to work directly with professors to prepare me for the licensing exam and confidently approach my career. I owe it to EMU’s dietetics program for a great educational experience and guiding me to achieve my dream career</a:t>
            </a:r>
          </a:p>
          <a:p>
            <a:pPr marL="68580" indent="0">
              <a:buNone/>
            </a:pPr>
            <a:r>
              <a:rPr lang="en-US" i="1" dirty="0"/>
              <a:t>Gina </a:t>
            </a:r>
            <a:r>
              <a:rPr lang="en-US" i="1" dirty="0" err="1"/>
              <a:t>Worful</a:t>
            </a:r>
            <a:r>
              <a:rPr lang="en-US" i="1" dirty="0"/>
              <a:t>, MS, RD</a:t>
            </a:r>
          </a:p>
          <a:p>
            <a:pPr marL="68580" indent="0">
              <a:buNone/>
            </a:pPr>
            <a:r>
              <a:rPr lang="en-US" i="1" dirty="0"/>
              <a:t>Registered Dietitian at </a:t>
            </a:r>
            <a:r>
              <a:rPr lang="en-US" i="1" dirty="0">
                <a:hlinkClick r:id="rId2"/>
              </a:rPr>
              <a:t>Cal-a-Vie Health Spa</a:t>
            </a:r>
            <a:endParaRPr lang="en-US" i="1" dirty="0"/>
          </a:p>
          <a:p>
            <a:pPr marL="68580" indent="0">
              <a:buNone/>
            </a:pPr>
            <a:r>
              <a:rPr lang="en-US" i="1" dirty="0">
                <a:hlinkClick r:id="rId3"/>
              </a:rPr>
              <a:t>Speaker</a:t>
            </a:r>
            <a:r>
              <a:rPr lang="en-US" i="1" dirty="0"/>
              <a:t> and </a:t>
            </a:r>
            <a:r>
              <a:rPr lang="en-US" i="1" dirty="0">
                <a:hlinkClick r:id="rId4"/>
              </a:rPr>
              <a:t>Published Author</a:t>
            </a:r>
            <a:endParaRPr lang="en-US" i="1" dirty="0"/>
          </a:p>
          <a:p>
            <a:endParaRPr lang="en-US" dirty="0"/>
          </a:p>
        </p:txBody>
      </p:sp>
      <p:pic>
        <p:nvPicPr>
          <p:cNvPr id="5" name="Picture 4">
            <a:extLst>
              <a:ext uri="{FF2B5EF4-FFF2-40B4-BE49-F238E27FC236}">
                <a16:creationId xmlns:a16="http://schemas.microsoft.com/office/drawing/2014/main" id="{A404211D-1723-DE41-A384-6217F1C3B09F}"/>
              </a:ext>
            </a:extLst>
          </p:cNvPr>
          <p:cNvPicPr>
            <a:picLocks noChangeAspect="1"/>
          </p:cNvPicPr>
          <p:nvPr/>
        </p:nvPicPr>
        <p:blipFill>
          <a:blip r:embed="rId5"/>
          <a:stretch>
            <a:fillRect/>
          </a:stretch>
        </p:blipFill>
        <p:spPr>
          <a:xfrm>
            <a:off x="5820833" y="4641402"/>
            <a:ext cx="2739328" cy="1822898"/>
          </a:xfrm>
          <a:prstGeom prst="rect">
            <a:avLst/>
          </a:prstGeom>
        </p:spPr>
      </p:pic>
    </p:spTree>
    <p:extLst>
      <p:ext uri="{BB962C8B-B14F-4D97-AF65-F5344CB8AC3E}">
        <p14:creationId xmlns:p14="http://schemas.microsoft.com/office/powerpoint/2010/main" val="328540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7C89-92D2-DB4C-9956-6F7CEB3E0381}"/>
              </a:ext>
            </a:extLst>
          </p:cNvPr>
          <p:cNvSpPr>
            <a:spLocks noGrp="1"/>
          </p:cNvSpPr>
          <p:nvPr>
            <p:ph type="title"/>
          </p:nvPr>
        </p:nvSpPr>
        <p:spPr>
          <a:xfrm>
            <a:off x="907078" y="532364"/>
            <a:ext cx="7024744" cy="1143000"/>
          </a:xfrm>
        </p:spPr>
        <p:txBody>
          <a:bodyPr/>
          <a:lstStyle/>
          <a:p>
            <a:r>
              <a:rPr lang="en-US" dirty="0"/>
              <a:t>Testimonial</a:t>
            </a:r>
          </a:p>
        </p:txBody>
      </p:sp>
      <p:sp>
        <p:nvSpPr>
          <p:cNvPr id="3" name="Content Placeholder 2">
            <a:extLst>
              <a:ext uri="{FF2B5EF4-FFF2-40B4-BE49-F238E27FC236}">
                <a16:creationId xmlns:a16="http://schemas.microsoft.com/office/drawing/2014/main" id="{3F9BFC47-8D38-EB4A-AC27-D22E3D3EDC13}"/>
              </a:ext>
            </a:extLst>
          </p:cNvPr>
          <p:cNvSpPr>
            <a:spLocks noGrp="1"/>
          </p:cNvSpPr>
          <p:nvPr>
            <p:ph idx="1"/>
          </p:nvPr>
        </p:nvSpPr>
        <p:spPr>
          <a:xfrm>
            <a:off x="907078" y="1789664"/>
            <a:ext cx="7627322" cy="4687336"/>
          </a:xfrm>
        </p:spPr>
        <p:txBody>
          <a:bodyPr>
            <a:normAutofit fontScale="85000" lnSpcReduction="20000"/>
          </a:bodyPr>
          <a:lstStyle/>
          <a:p>
            <a:r>
              <a:rPr lang="en-US" sz="2600" i="1" dirty="0"/>
              <a:t>As a graduate of the Eastern Michigan University Coordinated Program in Dietetics, I have been able to stand out among my professional peers. The strong management components, well-structured coursework, stringent preceptor expectations, and individualized practice experiences speak to this quality program. Having worked in multiple practice environments since graduation, I never lacked in the requisite knowledge or ability to advance my skillset. Without hesitation I returned to EMU to pursue a Master’s in Human Nutrition. </a:t>
            </a:r>
          </a:p>
          <a:p>
            <a:pPr marL="68580" indent="0">
              <a:buNone/>
            </a:pPr>
            <a:r>
              <a:rPr lang="en-US" i="1" dirty="0"/>
              <a:t>Patrick Johnson, MS RD CNSC CD</a:t>
            </a:r>
          </a:p>
          <a:p>
            <a:pPr marL="68580" indent="0">
              <a:buNone/>
            </a:pPr>
            <a:r>
              <a:rPr lang="en-US" i="1" dirty="0"/>
              <a:t>Undergrad CPD 2012</a:t>
            </a:r>
          </a:p>
          <a:p>
            <a:pPr marL="68580" indent="0">
              <a:buNone/>
            </a:pPr>
            <a:r>
              <a:rPr lang="en-US" i="1" dirty="0"/>
              <a:t>CNSC Certification 2015 </a:t>
            </a:r>
          </a:p>
          <a:p>
            <a:pPr marL="68580" indent="0">
              <a:buNone/>
            </a:pPr>
            <a:r>
              <a:rPr lang="en-US" i="1" dirty="0"/>
              <a:t>HN Masters 2018 </a:t>
            </a:r>
          </a:p>
          <a:p>
            <a:endParaRPr lang="en-US" dirty="0"/>
          </a:p>
        </p:txBody>
      </p:sp>
    </p:spTree>
    <p:extLst>
      <p:ext uri="{BB962C8B-B14F-4D97-AF65-F5344CB8AC3E}">
        <p14:creationId xmlns:p14="http://schemas.microsoft.com/office/powerpoint/2010/main" val="1100247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9BC94-84AC-2142-909D-581B32336EF7}"/>
              </a:ext>
            </a:extLst>
          </p:cNvPr>
          <p:cNvSpPr>
            <a:spLocks noGrp="1"/>
          </p:cNvSpPr>
          <p:nvPr>
            <p:ph type="title"/>
          </p:nvPr>
        </p:nvSpPr>
        <p:spPr>
          <a:xfrm>
            <a:off x="1043492" y="646664"/>
            <a:ext cx="7024744" cy="1143000"/>
          </a:xfrm>
        </p:spPr>
        <p:txBody>
          <a:bodyPr/>
          <a:lstStyle/>
          <a:p>
            <a:r>
              <a:rPr lang="en-US" dirty="0"/>
              <a:t>Testimonial</a:t>
            </a:r>
          </a:p>
        </p:txBody>
      </p:sp>
      <p:sp>
        <p:nvSpPr>
          <p:cNvPr id="3" name="Content Placeholder 2">
            <a:extLst>
              <a:ext uri="{FF2B5EF4-FFF2-40B4-BE49-F238E27FC236}">
                <a16:creationId xmlns:a16="http://schemas.microsoft.com/office/drawing/2014/main" id="{940B1024-0905-6046-930C-E17293F64C4D}"/>
              </a:ext>
            </a:extLst>
          </p:cNvPr>
          <p:cNvSpPr>
            <a:spLocks noGrp="1"/>
          </p:cNvSpPr>
          <p:nvPr>
            <p:ph idx="1"/>
          </p:nvPr>
        </p:nvSpPr>
        <p:spPr>
          <a:xfrm>
            <a:off x="1043492" y="1789664"/>
            <a:ext cx="7402008" cy="4446036"/>
          </a:xfrm>
        </p:spPr>
        <p:txBody>
          <a:bodyPr>
            <a:normAutofit fontScale="92500" lnSpcReduction="10000"/>
          </a:bodyPr>
          <a:lstStyle/>
          <a:p>
            <a:r>
              <a:rPr lang="en-US" i="1" dirty="0"/>
              <a:t>"EMU’s Dietetics Program is one-of-a-kind! Even for students in the distance program such as myself, the department staff members are very personal and attentive to our educational needs. I now have friends and colleague connections from all over the country! Shortly after graduating, I was offered a position at my clinical Supervised Practice Experience site. I credit EMU’s comprehensive program for being well-rounded in the field of dietetics and I would not trade my experience for anything! </a:t>
            </a:r>
            <a:endParaRPr lang="en-US" dirty="0"/>
          </a:p>
          <a:p>
            <a:pPr marL="68580" indent="0">
              <a:buNone/>
            </a:pPr>
            <a:r>
              <a:rPr lang="en-US" sz="2200" i="1" dirty="0"/>
              <a:t>Ashley Runge MS, RD</a:t>
            </a:r>
            <a:endParaRPr lang="en-US" sz="2200" dirty="0"/>
          </a:p>
          <a:p>
            <a:pPr marL="68580" indent="0">
              <a:buNone/>
            </a:pPr>
            <a:r>
              <a:rPr lang="en-US" sz="2200" i="1" dirty="0"/>
              <a:t>Renal Dietitian at </a:t>
            </a:r>
            <a:r>
              <a:rPr lang="en-US" sz="2200" i="1" dirty="0">
                <a:hlinkClick r:id="rId2"/>
              </a:rPr>
              <a:t>Fresenius</a:t>
            </a:r>
            <a:r>
              <a:rPr lang="en-US" sz="2200" i="1" dirty="0"/>
              <a:t> Kidney Care</a:t>
            </a:r>
            <a:endParaRPr lang="en-US" sz="2200" dirty="0"/>
          </a:p>
          <a:p>
            <a:endParaRPr lang="en-US" dirty="0"/>
          </a:p>
        </p:txBody>
      </p:sp>
    </p:spTree>
    <p:extLst>
      <p:ext uri="{BB962C8B-B14F-4D97-AF65-F5344CB8AC3E}">
        <p14:creationId xmlns:p14="http://schemas.microsoft.com/office/powerpoint/2010/main" val="3530370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FEA87-1CCA-D142-88D8-89E00C7D2D3E}"/>
              </a:ext>
            </a:extLst>
          </p:cNvPr>
          <p:cNvSpPr>
            <a:spLocks noGrp="1"/>
          </p:cNvSpPr>
          <p:nvPr>
            <p:ph type="title"/>
          </p:nvPr>
        </p:nvSpPr>
        <p:spPr>
          <a:xfrm>
            <a:off x="1043492" y="444500"/>
            <a:ext cx="7024744" cy="1143000"/>
          </a:xfrm>
        </p:spPr>
        <p:txBody>
          <a:bodyPr/>
          <a:lstStyle/>
          <a:p>
            <a:r>
              <a:rPr lang="en-US" dirty="0"/>
              <a:t>Testimonial</a:t>
            </a:r>
          </a:p>
        </p:txBody>
      </p:sp>
      <p:sp>
        <p:nvSpPr>
          <p:cNvPr id="3" name="Content Placeholder 2">
            <a:extLst>
              <a:ext uri="{FF2B5EF4-FFF2-40B4-BE49-F238E27FC236}">
                <a16:creationId xmlns:a16="http://schemas.microsoft.com/office/drawing/2014/main" id="{29F98C18-D5EB-C148-8F78-D18DDC8B0B98}"/>
              </a:ext>
            </a:extLst>
          </p:cNvPr>
          <p:cNvSpPr>
            <a:spLocks noGrp="1"/>
          </p:cNvSpPr>
          <p:nvPr>
            <p:ph idx="1"/>
          </p:nvPr>
        </p:nvSpPr>
        <p:spPr>
          <a:xfrm>
            <a:off x="1043492" y="1752600"/>
            <a:ext cx="7173408" cy="4572000"/>
          </a:xfrm>
        </p:spPr>
        <p:txBody>
          <a:bodyPr>
            <a:normAutofit fontScale="55000" lnSpcReduction="20000"/>
          </a:bodyPr>
          <a:lstStyle/>
          <a:p>
            <a:endParaRPr lang="en-US" sz="3500" i="1" dirty="0"/>
          </a:p>
          <a:p>
            <a:r>
              <a:rPr lang="en-US" sz="4000" i="1" dirty="0"/>
              <a:t>The EMU coordinated dietetics program sets a high standard!  My preceptors constantly commented on the comprehensiveness of EMU’s program, compared to other programs they had encountered.  The challenging courses, the supportive teaching staff, and the engaging environment helped me to develop the critical thinking skills necessary for a career in dietetics.  I passed my RD exam and was employed within three months of completing the graduate program!  Thank you, EMU!</a:t>
            </a:r>
          </a:p>
          <a:p>
            <a:pPr marL="68580" indent="0">
              <a:buNone/>
            </a:pPr>
            <a:r>
              <a:rPr lang="en-US" sz="3600" i="1" dirty="0"/>
              <a:t>Melissa Flynn, MS, RD, LDN</a:t>
            </a:r>
            <a:endParaRPr lang="en-US" sz="3600" dirty="0"/>
          </a:p>
          <a:p>
            <a:pPr marL="68580" indent="0">
              <a:buNone/>
            </a:pPr>
            <a:r>
              <a:rPr lang="en-US" sz="3600" i="1" dirty="0"/>
              <a:t>Dietitian at Wilmington Treatment Center – A recovery hospital </a:t>
            </a:r>
          </a:p>
          <a:p>
            <a:pPr marL="68580" indent="0">
              <a:buNone/>
            </a:pPr>
            <a:r>
              <a:rPr lang="en-US" sz="3600" i="1" dirty="0"/>
              <a:t>And Owner of </a:t>
            </a:r>
            <a:r>
              <a:rPr lang="en-US" sz="3600" i="1" dirty="0">
                <a:hlinkClick r:id="rId2"/>
              </a:rPr>
              <a:t>Innovate Nutrition </a:t>
            </a:r>
            <a:endParaRPr lang="en-US" sz="3600" dirty="0"/>
          </a:p>
          <a:p>
            <a:endParaRPr lang="en-US" dirty="0"/>
          </a:p>
        </p:txBody>
      </p:sp>
    </p:spTree>
    <p:extLst>
      <p:ext uri="{BB962C8B-B14F-4D97-AF65-F5344CB8AC3E}">
        <p14:creationId xmlns:p14="http://schemas.microsoft.com/office/powerpoint/2010/main" val="33111492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E9F54-3109-9B49-806C-B2904740DEB9}"/>
              </a:ext>
            </a:extLst>
          </p:cNvPr>
          <p:cNvSpPr>
            <a:spLocks noGrp="1"/>
          </p:cNvSpPr>
          <p:nvPr>
            <p:ph type="title"/>
          </p:nvPr>
        </p:nvSpPr>
        <p:spPr/>
        <p:txBody>
          <a:bodyPr/>
          <a:lstStyle/>
          <a:p>
            <a:r>
              <a:rPr lang="en-US" dirty="0"/>
              <a:t>Testimonial</a:t>
            </a:r>
          </a:p>
        </p:txBody>
      </p:sp>
      <p:sp>
        <p:nvSpPr>
          <p:cNvPr id="3" name="Content Placeholder 2">
            <a:extLst>
              <a:ext uri="{FF2B5EF4-FFF2-40B4-BE49-F238E27FC236}">
                <a16:creationId xmlns:a16="http://schemas.microsoft.com/office/drawing/2014/main" id="{1687C5A0-7EF3-894F-9A21-C36E8939316C}"/>
              </a:ext>
            </a:extLst>
          </p:cNvPr>
          <p:cNvSpPr>
            <a:spLocks noGrp="1"/>
          </p:cNvSpPr>
          <p:nvPr>
            <p:ph idx="1"/>
          </p:nvPr>
        </p:nvSpPr>
        <p:spPr/>
        <p:txBody>
          <a:bodyPr>
            <a:normAutofit fontScale="92500" lnSpcReduction="20000"/>
          </a:bodyPr>
          <a:lstStyle/>
          <a:p>
            <a:r>
              <a:rPr lang="en-US" i="1" dirty="0"/>
              <a:t>The CP in Dietetics was an opportunity for me to change careers and pursue my passion for nutrition and healthcare. I was challenged intellectually and I also grew as a person and as a professional. The academic department as well as my preceptors were very supportive and encouraging. I was well prepared for the RD exam once I completed my studies and I am proud to be a dietitian and alumni of this fantastic program. </a:t>
            </a:r>
          </a:p>
          <a:p>
            <a:pPr marL="68580" indent="0">
              <a:buNone/>
            </a:pPr>
            <a:r>
              <a:rPr lang="en-US" sz="2200" i="1" dirty="0"/>
              <a:t>Raquel Carter, RDN</a:t>
            </a:r>
          </a:p>
          <a:p>
            <a:pPr marL="68580" indent="0">
              <a:buNone/>
            </a:pPr>
            <a:r>
              <a:rPr lang="en-US" sz="2200" i="1" dirty="0"/>
              <a:t>Clinical Nutrition Manager at </a:t>
            </a:r>
            <a:r>
              <a:rPr lang="en-US" sz="2200" i="1" dirty="0" err="1">
                <a:hlinkClick r:id="rId2"/>
              </a:rPr>
              <a:t>Unidine</a:t>
            </a:r>
            <a:endParaRPr lang="en-US" sz="2200" dirty="0"/>
          </a:p>
          <a:p>
            <a:endParaRPr lang="en-US" dirty="0"/>
          </a:p>
        </p:txBody>
      </p:sp>
    </p:spTree>
    <p:extLst>
      <p:ext uri="{BB962C8B-B14F-4D97-AF65-F5344CB8AC3E}">
        <p14:creationId xmlns:p14="http://schemas.microsoft.com/office/powerpoint/2010/main" val="4242806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F9EA-8153-D34C-AE36-2BBFA0A93CB2}"/>
              </a:ext>
            </a:extLst>
          </p:cNvPr>
          <p:cNvSpPr>
            <a:spLocks noGrp="1"/>
          </p:cNvSpPr>
          <p:nvPr>
            <p:ph type="title"/>
          </p:nvPr>
        </p:nvSpPr>
        <p:spPr>
          <a:xfrm>
            <a:off x="993386" y="585592"/>
            <a:ext cx="7024744" cy="1143000"/>
          </a:xfrm>
        </p:spPr>
        <p:txBody>
          <a:bodyPr/>
          <a:lstStyle/>
          <a:p>
            <a:r>
              <a:rPr lang="en-US" dirty="0"/>
              <a:t>Testimonial</a:t>
            </a:r>
          </a:p>
        </p:txBody>
      </p:sp>
      <p:sp>
        <p:nvSpPr>
          <p:cNvPr id="3" name="Content Placeholder 2">
            <a:extLst>
              <a:ext uri="{FF2B5EF4-FFF2-40B4-BE49-F238E27FC236}">
                <a16:creationId xmlns:a16="http://schemas.microsoft.com/office/drawing/2014/main" id="{84204B95-C661-214D-8BA9-A6488B3A9D82}"/>
              </a:ext>
            </a:extLst>
          </p:cNvPr>
          <p:cNvSpPr>
            <a:spLocks noGrp="1"/>
          </p:cNvSpPr>
          <p:nvPr>
            <p:ph idx="1"/>
          </p:nvPr>
        </p:nvSpPr>
        <p:spPr>
          <a:xfrm>
            <a:off x="776614" y="1891430"/>
            <a:ext cx="7741085" cy="4546948"/>
          </a:xfrm>
        </p:spPr>
        <p:txBody>
          <a:bodyPr>
            <a:normAutofit fontScale="47500" lnSpcReduction="20000"/>
          </a:bodyPr>
          <a:lstStyle/>
          <a:p>
            <a:pPr algn="just"/>
            <a:r>
              <a:rPr lang="en-US" sz="3300" dirty="0"/>
              <a:t>I wanted to give an update on my recent career move. After I graduated I moved to Florida and began working for a consultant company, one of the accounts I worked in was Coral Gables Hospital, who has just recently bought out my contract and I am now taking on the role of Chief Clinical Dietitian/ CNM in this small hospital. I want to say that since being in the field I noticed that my clinical skills have far surpassed new and seasoned dietitians who have been around for years and I can attribute this to the dietetics program at Eastern Michigan University. I cannot be more proud to tell people that I have graduated from this program as I believe it has prepared me greatly for the real world of dietetics and has enabled me to move up so fast. I am very excited to take on this role.  I want to thank you all for all that you do and for continuing to give back to the future dietitians.  I am proud to announce that at this time I am being groomed to take over the role as the Director of the Food and Nutrition Department. </a:t>
            </a:r>
          </a:p>
          <a:p>
            <a:pPr marL="68580" indent="0" algn="just">
              <a:buNone/>
            </a:pPr>
            <a:r>
              <a:rPr lang="en-US" sz="3600" dirty="0"/>
              <a:t>Samantha </a:t>
            </a:r>
            <a:r>
              <a:rPr lang="en-US" sz="3600" dirty="0" err="1"/>
              <a:t>Sanner</a:t>
            </a:r>
            <a:r>
              <a:rPr lang="en-US" sz="3600" dirty="0"/>
              <a:t>, RDN, LDN</a:t>
            </a:r>
            <a:endParaRPr lang="en-US" sz="3300" dirty="0"/>
          </a:p>
          <a:p>
            <a:pPr algn="just"/>
            <a:endParaRPr lang="en-US" sz="2900" dirty="0"/>
          </a:p>
          <a:p>
            <a:pPr marL="68580" indent="0" algn="just">
              <a:buNone/>
            </a:pPr>
            <a:r>
              <a:rPr lang="en-US" sz="2900" dirty="0"/>
              <a:t> </a:t>
            </a:r>
          </a:p>
          <a:p>
            <a:pPr marL="68580" indent="0">
              <a:buNone/>
            </a:pPr>
            <a:endParaRPr lang="en-US" dirty="0"/>
          </a:p>
          <a:p>
            <a:pPr marL="68580" indent="0">
              <a:buNone/>
            </a:pPr>
            <a:endParaRPr lang="en-US" dirty="0"/>
          </a:p>
          <a:p>
            <a:pPr marL="68580" indent="0">
              <a:buNone/>
            </a:pPr>
            <a:endParaRPr lang="en-US" dirty="0"/>
          </a:p>
          <a:p>
            <a:endParaRPr lang="en-US" dirty="0"/>
          </a:p>
        </p:txBody>
      </p:sp>
    </p:spTree>
    <p:extLst>
      <p:ext uri="{BB962C8B-B14F-4D97-AF65-F5344CB8AC3E}">
        <p14:creationId xmlns:p14="http://schemas.microsoft.com/office/powerpoint/2010/main" val="3377833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7B710-6707-7740-9AD1-80B4F4C27818}"/>
              </a:ext>
            </a:extLst>
          </p:cNvPr>
          <p:cNvSpPr>
            <a:spLocks noGrp="1"/>
          </p:cNvSpPr>
          <p:nvPr>
            <p:ph type="title"/>
          </p:nvPr>
        </p:nvSpPr>
        <p:spPr>
          <a:xfrm>
            <a:off x="1043492" y="612067"/>
            <a:ext cx="7024744" cy="1143000"/>
          </a:xfrm>
        </p:spPr>
        <p:txBody>
          <a:bodyPr/>
          <a:lstStyle/>
          <a:p>
            <a:r>
              <a:rPr lang="en-US" dirty="0"/>
              <a:t>More Information</a:t>
            </a:r>
          </a:p>
        </p:txBody>
      </p:sp>
      <p:sp>
        <p:nvSpPr>
          <p:cNvPr id="3" name="Content Placeholder 2">
            <a:extLst>
              <a:ext uri="{FF2B5EF4-FFF2-40B4-BE49-F238E27FC236}">
                <a16:creationId xmlns:a16="http://schemas.microsoft.com/office/drawing/2014/main" id="{3A0D1EFC-1549-344A-A35A-DE71B832B5EC}"/>
              </a:ext>
            </a:extLst>
          </p:cNvPr>
          <p:cNvSpPr>
            <a:spLocks noGrp="1"/>
          </p:cNvSpPr>
          <p:nvPr>
            <p:ph idx="1"/>
          </p:nvPr>
        </p:nvSpPr>
        <p:spPr>
          <a:xfrm>
            <a:off x="1043492" y="1755067"/>
            <a:ext cx="6777317" cy="3508977"/>
          </a:xfrm>
        </p:spPr>
        <p:txBody>
          <a:bodyPr>
            <a:normAutofit lnSpcReduction="10000"/>
          </a:bodyPr>
          <a:lstStyle/>
          <a:p>
            <a:r>
              <a:rPr lang="en-US" dirty="0"/>
              <a:t>For more general information about our program and faculty, please visit this </a:t>
            </a:r>
            <a:r>
              <a:rPr lang="en-US" dirty="0">
                <a:hlinkClick r:id="rId2"/>
              </a:rPr>
              <a:t>website</a:t>
            </a:r>
            <a:endParaRPr lang="en-US" dirty="0"/>
          </a:p>
          <a:p>
            <a:r>
              <a:rPr lang="en-US" dirty="0">
                <a:hlinkClick r:id="rId3"/>
              </a:rPr>
              <a:t>LinkedIn</a:t>
            </a:r>
            <a:endParaRPr lang="en-US" dirty="0"/>
          </a:p>
          <a:p>
            <a:r>
              <a:rPr lang="en-US" dirty="0"/>
              <a:t>Recent EMU Dietetics Newsletters:</a:t>
            </a:r>
          </a:p>
          <a:p>
            <a:pPr lvl="1"/>
            <a:r>
              <a:rPr lang="en-US" dirty="0">
                <a:hlinkClick r:id="rId4"/>
              </a:rPr>
              <a:t>https://spark.adobe.com/page/jTfhXDQRNdZ4x/</a:t>
            </a:r>
            <a:endParaRPr lang="en-US" dirty="0"/>
          </a:p>
          <a:p>
            <a:pPr lvl="1"/>
            <a:r>
              <a:rPr lang="en-US" dirty="0">
                <a:hlinkClick r:id="rId5"/>
              </a:rPr>
              <a:t>https://spark.adobe.com/page/kkUQlqhA7S1em/</a:t>
            </a:r>
            <a:endParaRPr lang="en-US" dirty="0"/>
          </a:p>
          <a:p>
            <a:pPr lvl="1"/>
            <a:endParaRPr lang="en-US" dirty="0"/>
          </a:p>
          <a:p>
            <a:endParaRPr lang="en-US" dirty="0"/>
          </a:p>
        </p:txBody>
      </p:sp>
      <p:pic>
        <p:nvPicPr>
          <p:cNvPr id="5" name="Picture 4">
            <a:extLst>
              <a:ext uri="{FF2B5EF4-FFF2-40B4-BE49-F238E27FC236}">
                <a16:creationId xmlns:a16="http://schemas.microsoft.com/office/drawing/2014/main" id="{CEDB8FD9-63A6-0648-AC3A-B5F4195CE4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3300" y="5060844"/>
            <a:ext cx="2569163" cy="1137170"/>
          </a:xfrm>
          <a:prstGeom prst="rect">
            <a:avLst/>
          </a:prstGeom>
        </p:spPr>
      </p:pic>
    </p:spTree>
    <p:extLst>
      <p:ext uri="{BB962C8B-B14F-4D97-AF65-F5344CB8AC3E}">
        <p14:creationId xmlns:p14="http://schemas.microsoft.com/office/powerpoint/2010/main" val="10260415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Austin.thmx</Template>
  <TotalTime>14800</TotalTime>
  <Words>2628</Words>
  <Application>Microsoft Macintosh PowerPoint</Application>
  <PresentationFormat>On-screen Show (4:3)</PresentationFormat>
  <Paragraphs>211</Paragraphs>
  <Slides>33</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Century Gothic</vt:lpstr>
      <vt:lpstr>Wingdings 2</vt:lpstr>
      <vt:lpstr>Austin</vt:lpstr>
      <vt:lpstr>EMU Coordinated Program in Dietetics Brief Overview 2019/2020 (In Slides and Notes) </vt:lpstr>
      <vt:lpstr>For Further Information &amp; Questions After Viewing This Info Session, Reading  Slide-Accompanying Notes, &amp; Reviewing Website</vt:lpstr>
      <vt:lpstr>Our Program’s History</vt:lpstr>
      <vt:lpstr>Accolades and Information </vt:lpstr>
      <vt:lpstr>Once accepted to our program, a student can expect approximately 2 years of classes + supervised experiences.</vt:lpstr>
      <vt:lpstr>What this info session provides</vt:lpstr>
      <vt:lpstr>What exactly is a coordinated program for dietetics?</vt:lpstr>
      <vt:lpstr>What is the typical program of study (POS) for an EMU CP student?</vt:lpstr>
      <vt:lpstr>EMU’s Program  is an Approximately Two Year Commitment</vt:lpstr>
      <vt:lpstr>This is a marathon, not a sprint If you need prerequisite courses, this will likely be a 3-4 year process toward graduation  </vt:lpstr>
      <vt:lpstr>Prerequisites</vt:lpstr>
      <vt:lpstr>May I transfer Prerequisites?</vt:lpstr>
      <vt:lpstr>This is the Dietetics BS page  (read all documents online)</vt:lpstr>
      <vt:lpstr>This is the Dietetics MS Page (read all documents online)</vt:lpstr>
      <vt:lpstr>Distance-Online Students and Supervised Practice Experience (SPE) Sites</vt:lpstr>
      <vt:lpstr>Distance-Online Students Only   Read through this section of the Securing Preceptors document online, to understand specifics about securing preceptors (after careful review, contact Diane Reynolds, RD, Dietetics Program Clinical Coordinator, (dreynol2@emich.edu) with specific questions)</vt:lpstr>
      <vt:lpstr>Tuition and Fees</vt:lpstr>
      <vt:lpstr>Next, is the process for eligibility to apply the EMU CP...</vt:lpstr>
      <vt:lpstr>  Thoroughly and comprehensively review all posted documents on EMU catalog website for Dietetics</vt:lpstr>
      <vt:lpstr>#2</vt:lpstr>
      <vt:lpstr>#3</vt:lpstr>
      <vt:lpstr>#4</vt:lpstr>
      <vt:lpstr>#5</vt:lpstr>
      <vt:lpstr>#6</vt:lpstr>
      <vt:lpstr>#7</vt:lpstr>
      <vt:lpstr>Additional Information…</vt:lpstr>
      <vt:lpstr>Testimonial</vt:lpstr>
      <vt:lpstr>Testimonial</vt:lpstr>
      <vt:lpstr>Testimonial</vt:lpstr>
      <vt:lpstr>Testimonial</vt:lpstr>
      <vt:lpstr>Testimonial</vt:lpstr>
      <vt:lpstr>Testimonial</vt:lpstr>
      <vt:lpstr>More Information</vt:lpstr>
    </vt:vector>
  </TitlesOfParts>
  <Company>EMU</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EMU User</dc:creator>
  <cp:lastModifiedBy>Microsoft Office User</cp:lastModifiedBy>
  <cp:revision>469</cp:revision>
  <cp:lastPrinted>2018-06-19T13:57:56Z</cp:lastPrinted>
  <dcterms:created xsi:type="dcterms:W3CDTF">2017-05-25T19:14:49Z</dcterms:created>
  <dcterms:modified xsi:type="dcterms:W3CDTF">2019-06-18T14:01:12Z</dcterms:modified>
</cp:coreProperties>
</file>